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148"/>
  </p:notesMasterIdLst>
  <p:handoutMasterIdLst>
    <p:handoutMasterId r:id="rId149"/>
  </p:handoutMasterIdLst>
  <p:sldIdLst>
    <p:sldId id="270" r:id="rId3"/>
    <p:sldId id="453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4" r:id="rId25"/>
    <p:sldId id="590" r:id="rId26"/>
    <p:sldId id="591" r:id="rId27"/>
    <p:sldId id="475" r:id="rId28"/>
    <p:sldId id="476" r:id="rId29"/>
    <p:sldId id="477" r:id="rId30"/>
    <p:sldId id="478" r:id="rId31"/>
    <p:sldId id="479" r:id="rId32"/>
    <p:sldId id="480" r:id="rId33"/>
    <p:sldId id="592" r:id="rId34"/>
    <p:sldId id="481" r:id="rId35"/>
    <p:sldId id="482" r:id="rId36"/>
    <p:sldId id="483" r:id="rId37"/>
    <p:sldId id="484" r:id="rId38"/>
    <p:sldId id="485" r:id="rId39"/>
    <p:sldId id="486" r:id="rId40"/>
    <p:sldId id="487" r:id="rId41"/>
    <p:sldId id="488" r:id="rId42"/>
    <p:sldId id="489" r:id="rId43"/>
    <p:sldId id="589" r:id="rId44"/>
    <p:sldId id="490" r:id="rId45"/>
    <p:sldId id="491" r:id="rId46"/>
    <p:sldId id="492" r:id="rId47"/>
    <p:sldId id="493" r:id="rId48"/>
    <p:sldId id="494" r:id="rId49"/>
    <p:sldId id="495" r:id="rId50"/>
    <p:sldId id="496" r:id="rId51"/>
    <p:sldId id="497" r:id="rId52"/>
    <p:sldId id="498" r:id="rId53"/>
    <p:sldId id="499" r:id="rId54"/>
    <p:sldId id="500" r:id="rId55"/>
    <p:sldId id="594" r:id="rId56"/>
    <p:sldId id="501" r:id="rId57"/>
    <p:sldId id="502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0" r:id="rId66"/>
    <p:sldId id="511" r:id="rId67"/>
    <p:sldId id="512" r:id="rId68"/>
    <p:sldId id="513" r:id="rId69"/>
    <p:sldId id="514" r:id="rId70"/>
    <p:sldId id="515" r:id="rId71"/>
    <p:sldId id="593" r:id="rId72"/>
    <p:sldId id="516" r:id="rId73"/>
    <p:sldId id="517" r:id="rId74"/>
    <p:sldId id="518" r:id="rId75"/>
    <p:sldId id="519" r:id="rId76"/>
    <p:sldId id="520" r:id="rId77"/>
    <p:sldId id="521" r:id="rId78"/>
    <p:sldId id="522" r:id="rId79"/>
    <p:sldId id="523" r:id="rId80"/>
    <p:sldId id="595" r:id="rId81"/>
    <p:sldId id="596" r:id="rId82"/>
    <p:sldId id="524" r:id="rId83"/>
    <p:sldId id="525" r:id="rId84"/>
    <p:sldId id="526" r:id="rId85"/>
    <p:sldId id="527" r:id="rId86"/>
    <p:sldId id="528" r:id="rId87"/>
    <p:sldId id="529" r:id="rId88"/>
    <p:sldId id="530" r:id="rId89"/>
    <p:sldId id="531" r:id="rId90"/>
    <p:sldId id="532" r:id="rId91"/>
    <p:sldId id="533" r:id="rId92"/>
    <p:sldId id="534" r:id="rId93"/>
    <p:sldId id="535" r:id="rId94"/>
    <p:sldId id="536" r:id="rId95"/>
    <p:sldId id="537" r:id="rId96"/>
    <p:sldId id="538" r:id="rId97"/>
    <p:sldId id="539" r:id="rId98"/>
    <p:sldId id="540" r:id="rId99"/>
    <p:sldId id="541" r:id="rId100"/>
    <p:sldId id="542" r:id="rId101"/>
    <p:sldId id="543" r:id="rId102"/>
    <p:sldId id="544" r:id="rId103"/>
    <p:sldId id="545" r:id="rId104"/>
    <p:sldId id="546" r:id="rId105"/>
    <p:sldId id="547" r:id="rId106"/>
    <p:sldId id="548" r:id="rId107"/>
    <p:sldId id="549" r:id="rId108"/>
    <p:sldId id="550" r:id="rId109"/>
    <p:sldId id="551" r:id="rId110"/>
    <p:sldId id="552" r:id="rId111"/>
    <p:sldId id="553" r:id="rId112"/>
    <p:sldId id="554" r:id="rId113"/>
    <p:sldId id="555" r:id="rId114"/>
    <p:sldId id="556" r:id="rId115"/>
    <p:sldId id="557" r:id="rId116"/>
    <p:sldId id="558" r:id="rId117"/>
    <p:sldId id="559" r:id="rId118"/>
    <p:sldId id="560" r:id="rId119"/>
    <p:sldId id="561" r:id="rId120"/>
    <p:sldId id="562" r:id="rId121"/>
    <p:sldId id="563" r:id="rId122"/>
    <p:sldId id="564" r:id="rId123"/>
    <p:sldId id="565" r:id="rId124"/>
    <p:sldId id="566" r:id="rId125"/>
    <p:sldId id="567" r:id="rId126"/>
    <p:sldId id="568" r:id="rId127"/>
    <p:sldId id="569" r:id="rId128"/>
    <p:sldId id="570" r:id="rId129"/>
    <p:sldId id="571" r:id="rId130"/>
    <p:sldId id="572" r:id="rId131"/>
    <p:sldId id="573" r:id="rId132"/>
    <p:sldId id="574" r:id="rId133"/>
    <p:sldId id="575" r:id="rId134"/>
    <p:sldId id="576" r:id="rId135"/>
    <p:sldId id="577" r:id="rId136"/>
    <p:sldId id="578" r:id="rId137"/>
    <p:sldId id="579" r:id="rId138"/>
    <p:sldId id="580" r:id="rId139"/>
    <p:sldId id="581" r:id="rId140"/>
    <p:sldId id="582" r:id="rId141"/>
    <p:sldId id="583" r:id="rId142"/>
    <p:sldId id="584" r:id="rId143"/>
    <p:sldId id="585" r:id="rId144"/>
    <p:sldId id="586" r:id="rId145"/>
    <p:sldId id="587" r:id="rId146"/>
    <p:sldId id="588" r:id="rId1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70091A-3AA1-4766-ABCF-8F866D66486C}">
          <p14:sldIdLst>
            <p14:sldId id="270"/>
          </p14:sldIdLst>
        </p14:section>
        <p14:section name="Untitled Section" id="{30605A0A-F3E1-4009-B37C-76D5EDFBD421}">
          <p14:sldIdLst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590"/>
            <p14:sldId id="591"/>
            <p14:sldId id="475"/>
            <p14:sldId id="476"/>
            <p14:sldId id="477"/>
            <p14:sldId id="478"/>
            <p14:sldId id="479"/>
            <p14:sldId id="480"/>
            <p14:sldId id="592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5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94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93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95"/>
            <p14:sldId id="596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78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4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5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notesMaster" Target="notesMasters/notesMaster1.xml"/><Relationship Id="rId15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8A34-83F4-4B2E-BC5A-DE51EE8822F9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E58C-C1A6-4C4C-90C2-B7F5B0504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1917-0BAF-4687-978A-82FFF05559C3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E1E9A-E921-4174-A0FC-51868D7A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663C6B-8E39-4D4D-AD81-C7B81887CAA0}" type="datetime4">
              <a:rPr lang="en-US" altLang="en-US" smtClean="0">
                <a:latin typeface="Times New Roman" panose="02020603050405020304" pitchFamily="18" charset="0"/>
              </a:rPr>
              <a:pPr/>
              <a:t>November 18, 2015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mtClean="0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3237B0-C121-47A7-9E27-CC1258AA16E6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smtClean="0"/>
          </a:p>
        </p:txBody>
      </p:sp>
    </p:spTree>
    <p:extLst>
      <p:ext uri="{BB962C8B-B14F-4D97-AF65-F5344CB8AC3E}">
        <p14:creationId xmlns:p14="http://schemas.microsoft.com/office/powerpoint/2010/main" val="1326625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8710ED-9114-47AD-A1FF-41D55F740E84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FAC721-3590-4123-AF40-876D760C7BFA}" type="slidenum">
              <a:rPr lang="en-AU" altLang="en-US" sz="1300">
                <a:latin typeface="Times New Roman" panose="02020603050405020304" pitchFamily="18" charset="0"/>
              </a:rPr>
              <a:pPr/>
              <a:t>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7907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EF4121-92B2-4AA6-810E-034701AA2A5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3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3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6AF340-4817-4443-8252-DD7E85B2ACBC}" type="slidenum">
              <a:rPr lang="en-AU" altLang="en-US" sz="1300">
                <a:latin typeface="Times New Roman" panose="02020603050405020304" pitchFamily="18" charset="0"/>
              </a:rPr>
              <a:pPr/>
              <a:t>106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3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0758643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083EF0-A498-4EED-BDEC-1A1F151D28D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C5707D-29E0-4C2C-A4CE-5EDD0F5525CA}" type="slidenum">
              <a:rPr lang="en-AU" altLang="en-US" sz="1300">
                <a:latin typeface="Times New Roman" panose="02020603050405020304" pitchFamily="18" charset="0"/>
              </a:rPr>
              <a:pPr/>
              <a:t>107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103228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A1A256-3661-4014-90AF-06D8C778CD08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5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5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28E44A-7754-41C1-98EE-F08ADD9378F0}" type="slidenum">
              <a:rPr lang="en-AU" altLang="en-US" sz="1300">
                <a:latin typeface="Times New Roman" panose="02020603050405020304" pitchFamily="18" charset="0"/>
              </a:rPr>
              <a:pPr/>
              <a:t>108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5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98632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F09C43-F2F1-497C-87D4-F0F79BAC505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57B96D-1D71-41F5-BABB-3AC49168A1D5}" type="slidenum">
              <a:rPr lang="en-AU" altLang="en-US" sz="1300">
                <a:latin typeface="Times New Roman" panose="02020603050405020304" pitchFamily="18" charset="0"/>
              </a:rPr>
              <a:pPr/>
              <a:t>109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38409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8DDD25-794C-45B0-B136-03EA388FE58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7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7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A91F87-5994-4D6B-9FE0-2694F9CE4F9B}" type="slidenum">
              <a:rPr lang="en-AU" altLang="en-US" sz="1300">
                <a:latin typeface="Times New Roman" panose="02020603050405020304" pitchFamily="18" charset="0"/>
              </a:rPr>
              <a:pPr/>
              <a:t>110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7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5459281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E8FCB4-4F6A-4009-BBF0-C42D1C48CBBB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029EEF-55D0-4BC6-9976-2CABE1777820}" type="slidenum">
              <a:rPr lang="en-AU" altLang="en-US" sz="1300">
                <a:latin typeface="Times New Roman" panose="02020603050405020304" pitchFamily="18" charset="0"/>
              </a:rPr>
              <a:pPr/>
              <a:t>111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3255854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B36CDD-BA94-4842-8572-CABC84B8502C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9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9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73336B-087B-47C1-92D9-98B5DED6420C}" type="slidenum">
              <a:rPr lang="en-AU" altLang="en-US" sz="1300">
                <a:latin typeface="Times New Roman" panose="02020603050405020304" pitchFamily="18" charset="0"/>
              </a:rPr>
              <a:pPr/>
              <a:t>112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9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041306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D62735-2B67-45FB-984E-96CD349CF976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462629-37EC-486A-AE19-3223560C2CD6}" type="slidenum">
              <a:rPr lang="en-AU" altLang="en-US" sz="1300">
                <a:latin typeface="Times New Roman" panose="02020603050405020304" pitchFamily="18" charset="0"/>
              </a:rPr>
              <a:pPr/>
              <a:t>113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051126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848138-619F-4589-B838-C210A003E5F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1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1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606068-B748-4868-B3D8-BFDF34FD236A}" type="slidenum">
              <a:rPr lang="en-AU" altLang="en-US" sz="1300">
                <a:latin typeface="Times New Roman" panose="02020603050405020304" pitchFamily="18" charset="0"/>
              </a:rPr>
              <a:pPr/>
              <a:t>114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1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45337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1402D4-AFE3-4AF5-BF00-B64F53A3525E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15F2C6-6333-4B15-BA36-05648B2822AF}" type="slidenum">
              <a:rPr lang="en-AU" altLang="en-US" sz="1300">
                <a:latin typeface="Times New Roman" panose="02020603050405020304" pitchFamily="18" charset="0"/>
              </a:rPr>
              <a:pPr/>
              <a:t>115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3258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7CBCEB-3FE9-4551-ADF6-5F4A7779D14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FC550D-4629-4173-B815-DF75B05BF82E}" type="slidenum">
              <a:rPr lang="en-AU" altLang="en-US" sz="1300">
                <a:latin typeface="Times New Roman" panose="02020603050405020304" pitchFamily="18" charset="0"/>
              </a:rPr>
              <a:pPr/>
              <a:t>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20739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D6852E-3FE3-40E3-8FFA-FA1EF0A4FEA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3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3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9D25F3-3E1C-4E44-8269-CC430BA75225}" type="slidenum">
              <a:rPr lang="en-AU" altLang="en-US" sz="1300">
                <a:latin typeface="Times New Roman" panose="02020603050405020304" pitchFamily="18" charset="0"/>
              </a:rPr>
              <a:pPr/>
              <a:t>116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3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5764593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CB3977-4B22-461B-996F-0372B9DC8358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26A30B-219B-421E-B82B-F814DA672F1C}" type="slidenum">
              <a:rPr lang="en-AU" altLang="en-US" sz="1300">
                <a:latin typeface="Times New Roman" panose="02020603050405020304" pitchFamily="18" charset="0"/>
              </a:rPr>
              <a:pPr/>
              <a:t>117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14861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29A38F-89DE-4677-BE6A-0E984EF9E3D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6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B90378-E270-4405-AE12-799EAEEAE476}" type="slidenum">
              <a:rPr lang="en-AU" altLang="en-US" sz="1300">
                <a:latin typeface="Times New Roman" panose="02020603050405020304" pitchFamily="18" charset="0"/>
              </a:rPr>
              <a:pPr/>
              <a:t>118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6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862032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B94E84-9A75-476C-B83D-C2E82CF0AEA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2EF77E-E31B-4F46-A690-81F762A7ADF6}" type="slidenum">
              <a:rPr lang="en-AU" altLang="en-US" sz="1300">
                <a:latin typeface="Times New Roman" panose="02020603050405020304" pitchFamily="18" charset="0"/>
              </a:rPr>
              <a:pPr/>
              <a:t>119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970031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9AE90B-77E9-4BC7-84E5-94D90E6E3950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8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8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0F7D96-7ACF-42FD-AA93-D74176CBCC35}" type="slidenum">
              <a:rPr lang="en-AU" altLang="en-US" sz="1300">
                <a:latin typeface="Times New Roman" panose="02020603050405020304" pitchFamily="18" charset="0"/>
              </a:rPr>
              <a:pPr/>
              <a:t>120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8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9535897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62F6FF-6D82-4152-B51B-BEA503DE701E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BF2CAC-4A54-412E-89A1-141CBE6F62DA}" type="slidenum">
              <a:rPr lang="en-AU" altLang="en-US" sz="1300">
                <a:latin typeface="Times New Roman" panose="02020603050405020304" pitchFamily="18" charset="0"/>
              </a:rPr>
              <a:pPr/>
              <a:t>121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3263102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78B297-7E2B-4048-B0DA-9170DCCA2FF4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0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0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F6A398-A46D-4379-9755-F06819CA05E1}" type="slidenum">
              <a:rPr lang="en-AU" altLang="en-US" sz="1300">
                <a:latin typeface="Times New Roman" panose="02020603050405020304" pitchFamily="18" charset="0"/>
              </a:rPr>
              <a:pPr/>
              <a:t>122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0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982201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6B95DA-E40E-466B-8FAF-1F438B28BC53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020810-4729-4925-A11D-B08B2C400E13}" type="slidenum">
              <a:rPr lang="en-AU" altLang="en-US" sz="1300">
                <a:latin typeface="Times New Roman" panose="02020603050405020304" pitchFamily="18" charset="0"/>
              </a:rPr>
              <a:pPr/>
              <a:t>123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5921387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7EC0D8-786F-42C1-9820-78F03941E9F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2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2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AF0A90-4C49-4B57-860F-2B2EA4C369A3}" type="slidenum">
              <a:rPr lang="en-AU" altLang="en-US" sz="1300">
                <a:latin typeface="Times New Roman" panose="02020603050405020304" pitchFamily="18" charset="0"/>
              </a:rPr>
              <a:pPr/>
              <a:t>124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2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010564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3B1774-2FC7-43B9-8568-1FE7DC2F5C55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FA4CA7-6810-4C59-A7CE-08C4C8A27329}" type="slidenum">
              <a:rPr lang="en-AU" altLang="en-US" sz="1300">
                <a:latin typeface="Times New Roman" panose="02020603050405020304" pitchFamily="18" charset="0"/>
              </a:rPr>
              <a:pPr/>
              <a:t>125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6856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E5F05D-0086-4EB6-93AB-1A378689C18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5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5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6BB755-469D-4324-9A0E-FED66E483E76}" type="slidenum">
              <a:rPr lang="en-AU" altLang="en-US" sz="1300">
                <a:latin typeface="Times New Roman" panose="02020603050405020304" pitchFamily="18" charset="0"/>
              </a:rPr>
              <a:pPr/>
              <a:t>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5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00232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28E421-7866-4787-80C2-FE9A20A64F00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4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4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EED2B4-2E25-41EB-B01C-A853CA7F782F}" type="slidenum">
              <a:rPr lang="en-AU" altLang="en-US" sz="1300">
                <a:latin typeface="Times New Roman" panose="02020603050405020304" pitchFamily="18" charset="0"/>
              </a:rPr>
              <a:pPr/>
              <a:t>126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4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50997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45A4F0-F353-48ED-84EB-8C16EDF8F2E0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E8E3B21-9AEF-481B-B48E-895D06AF4A75}" type="slidenum">
              <a:rPr lang="en-AU" altLang="en-US" sz="1300">
                <a:latin typeface="Times New Roman" panose="02020603050405020304" pitchFamily="18" charset="0"/>
              </a:rPr>
              <a:pPr/>
              <a:t>127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1162662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9D8900-5B7B-4663-87A1-A5BFD9CC1DAE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6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6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92A8AD-550F-48B8-BF45-1ADDD9D82604}" type="slidenum">
              <a:rPr lang="en-AU" altLang="en-US" sz="1300">
                <a:latin typeface="Times New Roman" panose="02020603050405020304" pitchFamily="18" charset="0"/>
              </a:rPr>
              <a:pPr/>
              <a:t>128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6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76531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BE5036-4950-48DD-96F0-5704FF440C43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7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7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FD1745-1331-4029-94B2-29D26CFC00F8}" type="slidenum">
              <a:rPr lang="en-AU" altLang="en-US" sz="1300">
                <a:latin typeface="Times New Roman" panose="02020603050405020304" pitchFamily="18" charset="0"/>
              </a:rPr>
              <a:pPr/>
              <a:t>129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7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610063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B969E0-C6FE-43B5-9D40-1B8FBA1B0BA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8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8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799716-005D-4EC4-BF63-4BF580056F07}" type="slidenum">
              <a:rPr lang="en-AU" altLang="en-US" sz="1300">
                <a:latin typeface="Times New Roman" panose="02020603050405020304" pitchFamily="18" charset="0"/>
              </a:rPr>
              <a:pPr/>
              <a:t>130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8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8259677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FB9D90-5B30-41EB-86F2-840909F9A2E6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9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9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6687AE-F935-4E2A-8AB9-93B3DDDB6083}" type="slidenum">
              <a:rPr lang="en-AU" altLang="en-US" sz="1300">
                <a:latin typeface="Times New Roman" panose="02020603050405020304" pitchFamily="18" charset="0"/>
              </a:rPr>
              <a:pPr/>
              <a:t>131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9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748357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AD6D42-26B9-4180-9DBE-853098F121E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0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0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7D89E6-CF5E-4D51-A1A6-583E80DC5ECB}" type="slidenum">
              <a:rPr lang="en-AU" altLang="en-US" sz="1300">
                <a:latin typeface="Times New Roman" panose="02020603050405020304" pitchFamily="18" charset="0"/>
              </a:rPr>
              <a:pPr/>
              <a:t>132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0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427238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AE37CB-40D2-44FB-AA1A-786E494793C3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1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1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6897F1-19C0-4AAC-BE9F-FED8448A7391}" type="slidenum">
              <a:rPr lang="en-AU" altLang="en-US" sz="1300">
                <a:latin typeface="Times New Roman" panose="02020603050405020304" pitchFamily="18" charset="0"/>
              </a:rPr>
              <a:pPr/>
              <a:t>133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1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40840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325D99-4A3A-4B19-A95F-4FAF30BAFEB5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2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2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552D3D-1D64-4F82-8DCD-3266FBF1BC9E}" type="slidenum">
              <a:rPr lang="en-AU" altLang="en-US" sz="1300">
                <a:latin typeface="Times New Roman" panose="02020603050405020304" pitchFamily="18" charset="0"/>
              </a:rPr>
              <a:pPr/>
              <a:t>134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2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6253668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82BD7C-EBC9-4F04-9006-24D8DD02F70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3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3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44461B-9A6A-482C-A745-B8392977A354}" type="slidenum">
              <a:rPr lang="en-AU" altLang="en-US" sz="1300">
                <a:latin typeface="Times New Roman" panose="02020603050405020304" pitchFamily="18" charset="0"/>
              </a:rPr>
              <a:pPr/>
              <a:t>143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3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8465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9F53D9-8885-4A5A-A903-611E77EAE93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EE5151-FF6A-4899-BFBE-06FA797D6DE5}" type="slidenum">
              <a:rPr lang="en-AU" altLang="en-US" sz="1300">
                <a:latin typeface="Times New Roman" panose="02020603050405020304" pitchFamily="18" charset="0"/>
              </a:rPr>
              <a:pPr/>
              <a:t>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013576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FA7D37-685D-411E-A033-4396AFBC1ED6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4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4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8EFD90-5B9A-4746-8BA3-11883B021A2C}" type="slidenum">
              <a:rPr lang="en-AU" altLang="en-US" sz="1300">
                <a:latin typeface="Times New Roman" panose="02020603050405020304" pitchFamily="18" charset="0"/>
              </a:rPr>
              <a:pPr/>
              <a:t>144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4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8366889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A10D75-D510-43D2-95B5-EFAD54AFCDE1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5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5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DB3216-ACDE-4BD3-A4D3-681EC9E2DED7}" type="slidenum">
              <a:rPr lang="en-AU" altLang="en-US" sz="1300">
                <a:latin typeface="Times New Roman" panose="02020603050405020304" pitchFamily="18" charset="0"/>
              </a:rPr>
              <a:pPr/>
              <a:t>145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5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221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438CFD-ECE7-49CB-809E-99DA4B4CB9F4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7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7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36F08F-E035-4C78-8841-73E065B9287D}" type="slidenum">
              <a:rPr lang="en-AU" altLang="en-US" sz="1300">
                <a:latin typeface="Times New Roman" panose="02020603050405020304" pitchFamily="18" charset="0"/>
              </a:rPr>
              <a:pPr/>
              <a:t>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7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8388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F5844A-543A-4D56-B4E1-D8EDBAC3F950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559F3C-EF2A-43B0-B32F-A6931620F8E2}" type="slidenum">
              <a:rPr lang="en-AU" altLang="en-US" sz="1300">
                <a:latin typeface="Times New Roman" panose="02020603050405020304" pitchFamily="18" charset="0"/>
              </a:rPr>
              <a:pPr/>
              <a:t>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28649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6AA82E-9413-4ADE-BD7F-BC92680ADBC5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9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9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5ADED9-7E34-44F3-B649-742B3730141D}" type="slidenum">
              <a:rPr lang="en-AU" altLang="en-US" sz="1300">
                <a:latin typeface="Times New Roman" panose="02020603050405020304" pitchFamily="18" charset="0"/>
              </a:rPr>
              <a:pPr/>
              <a:t>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9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97182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FB95F0-4E4F-4135-B3DA-4A9574B92FC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8C7F66-5C88-4498-AF6F-A816990D5305}" type="slidenum">
              <a:rPr lang="en-AU" altLang="en-US" sz="1300">
                <a:latin typeface="Times New Roman" panose="02020603050405020304" pitchFamily="18" charset="0"/>
              </a:rPr>
              <a:pPr/>
              <a:t>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36379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57CB8C-F9A6-495D-8E0B-E8785CC3F0A5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1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1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30D55C-C1C3-4871-8C8B-7BB26F90F3F7}" type="slidenum">
              <a:rPr lang="en-AU" altLang="en-US" sz="1300">
                <a:latin typeface="Times New Roman" panose="02020603050405020304" pitchFamily="18" charset="0"/>
              </a:rPr>
              <a:pPr/>
              <a:t>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1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0808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A4079F-F43B-4508-AD7A-2E13416B14D0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681683-87D6-4B0D-A49C-227749CDFB39}" type="slidenum">
              <a:rPr lang="en-AU" altLang="en-US" sz="1300">
                <a:latin typeface="Times New Roman" panose="02020603050405020304" pitchFamily="18" charset="0"/>
              </a:rPr>
              <a:pPr/>
              <a:t>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489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C2B848-5F24-4992-8B97-15D4F121C87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5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5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4A3DB5-9842-4106-B944-BD1ECE3599C8}" type="slidenum">
              <a:rPr lang="en-AU" altLang="en-US" sz="1300">
                <a:latin typeface="Times New Roman" panose="02020603050405020304" pitchFamily="18" charset="0"/>
              </a:rPr>
              <a:pPr/>
              <a:t>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5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26528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E34269-F621-4F33-9199-026BFB3E3646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3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3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E903A4-7D12-45BE-9956-D1AC41E0CBAB}" type="slidenum">
              <a:rPr lang="en-AU" altLang="en-US" sz="1300">
                <a:latin typeface="Times New Roman" panose="02020603050405020304" pitchFamily="18" charset="0"/>
              </a:rPr>
              <a:pPr/>
              <a:t>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3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31960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0494E6-B18A-4001-8C9D-B38A3B66B9A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3A0DA5-6854-486D-BB87-475956B3839A}" type="slidenum">
              <a:rPr lang="en-AU" altLang="en-US" sz="1300">
                <a:latin typeface="Times New Roman" panose="02020603050405020304" pitchFamily="18" charset="0"/>
              </a:rPr>
              <a:pPr/>
              <a:t>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74554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8025F6-05D4-41B4-B5F2-114D1D41184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5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5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335656-2ACB-4887-9493-634C87D694AB}" type="slidenum">
              <a:rPr lang="en-AU" altLang="en-US" sz="1300">
                <a:latin typeface="Times New Roman" panose="02020603050405020304" pitchFamily="18" charset="0"/>
              </a:rPr>
              <a:pPr/>
              <a:t>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5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2945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437903-288F-4E6D-8624-BBBDF82D3244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71F8DD-B3CF-4388-AC56-FC308CE9D15E}" type="slidenum">
              <a:rPr lang="en-AU" altLang="en-US" sz="1300">
                <a:latin typeface="Times New Roman" panose="02020603050405020304" pitchFamily="18" charset="0"/>
              </a:rPr>
              <a:pPr/>
              <a:t>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63317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E6F557-89C0-4683-98D5-30DB4CB1C60E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7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7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AE6EEB-705A-412B-AA19-88B6124F5E49}" type="slidenum">
              <a:rPr lang="en-AU" altLang="en-US" sz="1300">
                <a:latin typeface="Times New Roman" panose="02020603050405020304" pitchFamily="18" charset="0"/>
              </a:rPr>
              <a:pPr/>
              <a:t>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7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0851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E6F557-89C0-4683-98D5-30DB4CB1C60E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7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7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AE6EEB-705A-412B-AA19-88B6124F5E49}" type="slidenum">
              <a:rPr lang="en-AU" altLang="en-US" sz="1300">
                <a:latin typeface="Times New Roman" panose="02020603050405020304" pitchFamily="18" charset="0"/>
              </a:rPr>
              <a:pPr/>
              <a:t>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7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8197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E1061E-178E-49A3-A374-C01721AE4F33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4DEC07-BF18-4403-A414-CD66D80FDE8C}" type="slidenum">
              <a:rPr lang="en-AU" altLang="en-US" sz="1300">
                <a:latin typeface="Times New Roman" panose="02020603050405020304" pitchFamily="18" charset="0"/>
              </a:rPr>
              <a:pPr/>
              <a:t>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08327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CC09CB-CA4D-4E2B-AAAE-4F72C5460968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9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9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C69914-3916-4953-9C58-F994D38DA1BC}" type="slidenum">
              <a:rPr lang="en-AU" altLang="en-US" sz="1300">
                <a:latin typeface="Times New Roman" panose="02020603050405020304" pitchFamily="18" charset="0"/>
              </a:rPr>
              <a:pPr/>
              <a:t>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9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0429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727156-F469-4518-9275-316476CF4CB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1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1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944B8E-9F1D-4836-AC7A-44B29D95ABBE}" type="slidenum">
              <a:rPr lang="en-AU" altLang="en-US" sz="1300">
                <a:latin typeface="Times New Roman" panose="02020603050405020304" pitchFamily="18" charset="0"/>
              </a:rPr>
              <a:pPr/>
              <a:t>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1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52527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278FE5-B07C-40D7-B054-E7E334AC5CD8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2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2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59D5C8-30E4-46E7-AEB8-880027DCF2E9}" type="slidenum">
              <a:rPr lang="en-AU" altLang="en-US" sz="1300">
                <a:latin typeface="Times New Roman" panose="02020603050405020304" pitchFamily="18" charset="0"/>
              </a:rPr>
              <a:pPr/>
              <a:t>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2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23794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315370-D448-4C6F-A8E1-42068C4A7DEC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1B4196-A427-4221-BD48-79100795F96E}" type="slidenum">
              <a:rPr lang="en-AU" altLang="en-US" sz="1300">
                <a:latin typeface="Times New Roman" panose="02020603050405020304" pitchFamily="18" charset="0"/>
              </a:rPr>
              <a:pPr/>
              <a:t>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55611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D51DA2-9E3C-400D-88AE-E5BC1BEEE12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3972D2-5EF1-424E-8A5C-DEA78481CAE4}" type="slidenum">
              <a:rPr lang="en-AU" altLang="en-US" sz="1300">
                <a:latin typeface="Times New Roman" panose="02020603050405020304" pitchFamily="18" charset="0"/>
              </a:rPr>
              <a:pPr/>
              <a:t>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8637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72A91E-A3F1-4377-8036-F66C9BC61556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2B75BB-ED62-47A2-9C67-70351072F8BF}" type="slidenum">
              <a:rPr lang="en-AU" altLang="en-US" sz="1300">
                <a:latin typeface="Times New Roman" panose="02020603050405020304" pitchFamily="18" charset="0"/>
              </a:rPr>
              <a:pPr/>
              <a:t>33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4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20537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B5BBC-F730-4E65-A9E4-010EDB90B3C5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9C52D0-1330-4735-91BC-1B356D19755C}" type="slidenum">
              <a:rPr lang="en-AU" altLang="en-US" sz="1300">
                <a:latin typeface="Times New Roman" panose="02020603050405020304" pitchFamily="18" charset="0"/>
              </a:rPr>
              <a:pPr/>
              <a:t>34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7625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6A3A6B-65D5-459B-8A7F-035CEC9B7053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6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6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2E409D-2B4F-4F96-BDBE-CAB4739C594D}" type="slidenum">
              <a:rPr lang="en-AU" altLang="en-US" sz="1300">
                <a:latin typeface="Times New Roman" panose="02020603050405020304" pitchFamily="18" charset="0"/>
              </a:rPr>
              <a:pPr/>
              <a:t>35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6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96936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2241EB-04FA-40F5-A588-9DBF96AF16A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1853F7-4C4D-4D1E-BA7B-8F67EF2D4F69}" type="slidenum">
              <a:rPr lang="en-AU" altLang="en-US" sz="1300">
                <a:latin typeface="Times New Roman" panose="02020603050405020304" pitchFamily="18" charset="0"/>
              </a:rPr>
              <a:pPr/>
              <a:t>36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1554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BBDF5C-4CA7-4F02-A34E-C840056199F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3F33AF-E3E4-4CE9-8E18-F0B6A65AB69F}" type="slidenum">
              <a:rPr lang="en-AU" altLang="en-US" sz="1300">
                <a:latin typeface="Times New Roman" panose="02020603050405020304" pitchFamily="18" charset="0"/>
              </a:rPr>
              <a:pPr/>
              <a:t>37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71227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B54010-FFA9-4E79-A5A8-4B3513D4611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4FCF2B-ED28-4E82-B564-10748698C7A0}" type="slidenum">
              <a:rPr lang="en-AU" altLang="en-US" sz="1300">
                <a:latin typeface="Times New Roman" panose="02020603050405020304" pitchFamily="18" charset="0"/>
              </a:rPr>
              <a:pPr/>
              <a:t>38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78978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B5AB09-C7C3-468E-B815-C0F208790873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6257CD-A207-4471-BAF4-3FC8A2AF3832}" type="slidenum">
              <a:rPr lang="en-AU" altLang="en-US" sz="1300">
                <a:latin typeface="Times New Roman" panose="02020603050405020304" pitchFamily="18" charset="0"/>
              </a:rPr>
              <a:pPr/>
              <a:t>39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64247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3143D2-0A1C-4F1A-BE45-54F6DF66881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6670AF-B2A3-4E71-899C-DB1F55BB4D2C}" type="slidenum">
              <a:rPr lang="en-AU" altLang="en-US" sz="1300">
                <a:latin typeface="Times New Roman" panose="02020603050405020304" pitchFamily="18" charset="0"/>
              </a:rPr>
              <a:pPr/>
              <a:t>40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82675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659EA5-7711-4C7C-9C98-423D2E1F298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2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8EC775-4085-4E0B-B56C-C4E1BCAE7BEB}" type="slidenum">
              <a:rPr lang="en-AU" altLang="en-US" sz="1300">
                <a:latin typeface="Times New Roman" panose="02020603050405020304" pitchFamily="18" charset="0"/>
              </a:rPr>
              <a:pPr/>
              <a:t>41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2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0670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421A57-93A9-4326-9DCF-ECAA28DB951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7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7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1F403B-0995-47CE-8583-C9238B326209}" type="slidenum">
              <a:rPr lang="en-AU" altLang="en-US" sz="1300">
                <a:latin typeface="Times New Roman" panose="02020603050405020304" pitchFamily="18" charset="0"/>
              </a:rPr>
              <a:pPr/>
              <a:t>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7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28624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B5AB09-C7C3-468E-B815-C0F208790873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6257CD-A207-4471-BAF4-3FC8A2AF3832}" type="slidenum">
              <a:rPr lang="en-AU" altLang="en-US" sz="1300">
                <a:latin typeface="Times New Roman" panose="02020603050405020304" pitchFamily="18" charset="0"/>
              </a:rPr>
              <a:pPr/>
              <a:t>42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84110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5E2C86-7694-4988-8EE4-9187EFD32F4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F1CFE1-CCCA-470E-949E-AB99C1BFB76A}" type="slidenum">
              <a:rPr lang="en-AU" altLang="en-US" sz="1300">
                <a:latin typeface="Times New Roman" panose="02020603050405020304" pitchFamily="18" charset="0"/>
              </a:rPr>
              <a:pPr/>
              <a:t>43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92411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7F288E-9A12-4F56-BC57-1307920EBC6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4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4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10D5CC-809B-4AC6-999F-6477ED5C3EE6}" type="slidenum">
              <a:rPr lang="en-AU" altLang="en-US" sz="1300">
                <a:latin typeface="Times New Roman" panose="02020603050405020304" pitchFamily="18" charset="0"/>
              </a:rPr>
              <a:pPr/>
              <a:t>44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4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76711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8F0755-5116-4139-B4BB-C57D5D07059B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A68752-6D7B-450E-8F61-F60ACADA739E}" type="slidenum">
              <a:rPr lang="en-AU" altLang="en-US" sz="1300">
                <a:latin typeface="Times New Roman" panose="02020603050405020304" pitchFamily="18" charset="0"/>
              </a:rPr>
              <a:pPr/>
              <a:t>45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94621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945C8-B4A6-4431-B39F-83CA956B07E1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A9A751-0590-4852-B184-CA9C8EFF23A6}" type="slidenum">
              <a:rPr lang="en-AU" altLang="en-US" sz="1300">
                <a:latin typeface="Times New Roman" panose="02020603050405020304" pitchFamily="18" charset="0"/>
              </a:rPr>
              <a:pPr/>
              <a:t>46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3512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854D18-5FB6-42E6-9E3F-83406E1051F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C07CFD-DC87-42F0-8D04-300D5AF1CB8D}" type="slidenum">
              <a:rPr lang="en-AU" altLang="en-US" sz="1300">
                <a:latin typeface="Times New Roman" panose="02020603050405020304" pitchFamily="18" charset="0"/>
              </a:rPr>
              <a:pPr/>
              <a:t>47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0734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6B0606-640D-4FE9-837D-34B9865DF1C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8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C1E582-3DC5-46FE-9337-7B192671597E}" type="slidenum">
              <a:rPr lang="en-AU" altLang="en-US" sz="1300">
                <a:latin typeface="Times New Roman" panose="02020603050405020304" pitchFamily="18" charset="0"/>
              </a:rPr>
              <a:pPr/>
              <a:t>48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8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76198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0B9A34-B559-4945-9435-85888DAE84D6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4CE413-6FA8-4727-9919-93B1FCAAE006}" type="slidenum">
              <a:rPr lang="en-AU" altLang="en-US" sz="1300">
                <a:latin typeface="Times New Roman" panose="02020603050405020304" pitchFamily="18" charset="0"/>
              </a:rPr>
              <a:pPr/>
              <a:t>49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719807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3C60D7-ABF0-4F12-BA59-EF62CDF20FE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0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C80ADC-AC5E-4FBD-9078-B1F3381F58EF}" type="slidenum">
              <a:rPr lang="en-AU" altLang="en-US" sz="1300">
                <a:latin typeface="Times New Roman" panose="02020603050405020304" pitchFamily="18" charset="0"/>
              </a:rPr>
              <a:pPr/>
              <a:t>50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0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8296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252150-652A-415D-BEB2-7F31F668F47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12A17F-3728-409F-A39A-099E156364A9}" type="slidenum">
              <a:rPr lang="en-AU" altLang="en-US" sz="1300">
                <a:latin typeface="Times New Roman" panose="02020603050405020304" pitchFamily="18" charset="0"/>
              </a:rPr>
              <a:pPr/>
              <a:t>51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4583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7E22D8-F9FB-4AB5-A017-3F8E40D7251E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75B487-C2CC-439F-9176-2AB952006A70}" type="slidenum">
              <a:rPr lang="en-AU" altLang="en-US" sz="1300">
                <a:latin typeface="Times New Roman" panose="02020603050405020304" pitchFamily="18" charset="0"/>
              </a:rPr>
              <a:pPr/>
              <a:t>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85532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23262A-4BE1-4A27-9609-3A40C87F9824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2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2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2E6079-9F98-4CF8-8948-DBB7F2FFA32F}" type="slidenum">
              <a:rPr lang="en-AU" altLang="en-US" sz="1300">
                <a:latin typeface="Times New Roman" panose="02020603050405020304" pitchFamily="18" charset="0"/>
              </a:rPr>
              <a:pPr/>
              <a:t>52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2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097760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F481F7-BCF0-4E05-A40D-52B3B1E18F73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663A81-2514-46FF-BB43-EF287CD4902D}" type="slidenum">
              <a:rPr lang="en-AU" altLang="en-US" sz="1300">
                <a:latin typeface="Times New Roman" panose="02020603050405020304" pitchFamily="18" charset="0"/>
              </a:rPr>
              <a:pPr/>
              <a:t>53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371950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576272-AEAF-4605-84D7-CBCCD72AE56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4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3EE8C5-5463-4F36-909A-B1F32D616196}" type="slidenum">
              <a:rPr lang="en-AU" altLang="en-US" sz="1300">
                <a:latin typeface="Times New Roman" panose="02020603050405020304" pitchFamily="18" charset="0"/>
              </a:rPr>
              <a:pPr/>
              <a:t>55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4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57642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2EFAE5-25CF-4ED4-AADE-A1C9A26F83B0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413F8B-7737-47F1-9AD2-0BA88BBAFC04}" type="slidenum">
              <a:rPr lang="en-AU" altLang="en-US" sz="1300">
                <a:latin typeface="Times New Roman" panose="02020603050405020304" pitchFamily="18" charset="0"/>
              </a:rPr>
              <a:pPr/>
              <a:t>56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753484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81484A-94E5-45BD-A6B4-2D32597839F4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6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6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F96405-599B-4DBF-B8B5-E567FA4A4DE8}" type="slidenum">
              <a:rPr lang="en-AU" altLang="en-US" sz="1300">
                <a:latin typeface="Times New Roman" panose="02020603050405020304" pitchFamily="18" charset="0"/>
              </a:rPr>
              <a:pPr/>
              <a:t>57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6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27689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E1D888-50C6-4CF5-A508-D4924C60781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81FB56-52E5-4E96-8C3F-6CD688513590}" type="slidenum">
              <a:rPr lang="en-AU" altLang="en-US" sz="1300">
                <a:latin typeface="Times New Roman" panose="02020603050405020304" pitchFamily="18" charset="0"/>
              </a:rPr>
              <a:pPr/>
              <a:t>58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148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EB23D1-4758-4AD3-A37B-FA544C5CBE9C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8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8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761365-C1B4-4764-815B-7996282DE8C3}" type="slidenum">
              <a:rPr lang="en-AU" altLang="en-US" sz="1300">
                <a:latin typeface="Times New Roman" panose="02020603050405020304" pitchFamily="18" charset="0"/>
              </a:rPr>
              <a:pPr/>
              <a:t>59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8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324057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59C15A-78A4-4AFC-BCE8-1C2FECA5A3B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314F55-6EB7-4D74-A807-FBE662F814B1}" type="slidenum">
              <a:rPr lang="en-AU" altLang="en-US" sz="1300">
                <a:latin typeface="Times New Roman" panose="02020603050405020304" pitchFamily="18" charset="0"/>
              </a:rPr>
              <a:pPr/>
              <a:t>60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76263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AD9BAD-2021-4A5A-A9F2-2F6CB6D9698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0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0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37171B-8C04-430C-97CE-10155C3B7691}" type="slidenum">
              <a:rPr lang="en-AU" altLang="en-US" sz="1300">
                <a:latin typeface="Times New Roman" panose="02020603050405020304" pitchFamily="18" charset="0"/>
              </a:rPr>
              <a:pPr/>
              <a:t>61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0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739887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E4B2A6-6FBB-4C52-AC1E-0745ED688ED0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5F1510-7B5E-4985-80A4-0609E0C81583}" type="slidenum">
              <a:rPr lang="en-AU" altLang="en-US" sz="1300">
                <a:latin typeface="Times New Roman" panose="02020603050405020304" pitchFamily="18" charset="0"/>
              </a:rPr>
              <a:pPr/>
              <a:t>62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93778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EC99A9-964C-40B6-B84B-624EF8B2FCB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9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9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56C705-4F9F-4978-B955-CC263601E150}" type="slidenum">
              <a:rPr lang="en-AU" altLang="en-US" sz="1300">
                <a:latin typeface="Times New Roman" panose="02020603050405020304" pitchFamily="18" charset="0"/>
              </a:rPr>
              <a:pPr/>
              <a:t>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9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969051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423338-2F45-45AB-8AFB-B150A937C98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2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2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CF8D0D-7D06-4F5E-ADE9-60A967EE5EAE}" type="slidenum">
              <a:rPr lang="en-AU" altLang="en-US" sz="1300">
                <a:latin typeface="Times New Roman" panose="02020603050405020304" pitchFamily="18" charset="0"/>
              </a:rPr>
              <a:pPr/>
              <a:t>63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2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31536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BC4A2F-6EC2-4DC8-919D-5D59A4DB2A35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72DD89-D2BF-48D3-B10F-A4DC19548867}" type="slidenum">
              <a:rPr lang="en-AU" altLang="en-US" sz="1300">
                <a:latin typeface="Times New Roman" panose="02020603050405020304" pitchFamily="18" charset="0"/>
              </a:rPr>
              <a:pPr/>
              <a:t>64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303911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F0D344-23D5-47F5-832C-E962CD8ECF2E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4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4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3774EC-57AA-4DF1-8118-0325749DE89D}" type="slidenum">
              <a:rPr lang="en-AU" altLang="en-US" sz="1300">
                <a:latin typeface="Times New Roman" panose="02020603050405020304" pitchFamily="18" charset="0"/>
              </a:rPr>
              <a:pPr/>
              <a:t>65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4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024820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580250-5D8A-4AED-AFD9-3F187BFEFFA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284AA0-5B13-4418-8834-FEB70C844357}" type="slidenum">
              <a:rPr lang="en-AU" altLang="en-US" sz="1300">
                <a:latin typeface="Times New Roman" panose="02020603050405020304" pitchFamily="18" charset="0"/>
              </a:rPr>
              <a:pPr/>
              <a:t>66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740744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24CB63-D710-4888-84D7-53D70F68380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6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6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0832C3-0133-474F-82F7-11E590FF5301}" type="slidenum">
              <a:rPr lang="en-AU" altLang="en-US" sz="1300">
                <a:latin typeface="Times New Roman" panose="02020603050405020304" pitchFamily="18" charset="0"/>
              </a:rPr>
              <a:pPr/>
              <a:t>67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6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077498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3334FC-F2DF-45E8-B71F-5877E0E33B86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6C6924-F053-4333-A9AC-6B832AA1C79A}" type="slidenum">
              <a:rPr lang="en-AU" altLang="en-US" sz="1300">
                <a:latin typeface="Times New Roman" panose="02020603050405020304" pitchFamily="18" charset="0"/>
              </a:rPr>
              <a:pPr/>
              <a:t>68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36067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43E722-0834-44F8-ABDA-917C6AD18D7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8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8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7D5648-B67D-4242-BCDB-118CB51301B4}" type="slidenum">
              <a:rPr lang="en-AU" altLang="en-US" sz="1300">
                <a:latin typeface="Times New Roman" panose="02020603050405020304" pitchFamily="18" charset="0"/>
              </a:rPr>
              <a:pPr/>
              <a:t>69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8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855248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C16851-30D1-460F-AB5D-518283A25E4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E41670-614D-4BC4-908D-96C03B036E52}" type="slidenum">
              <a:rPr lang="en-AU" altLang="en-US" sz="1300">
                <a:latin typeface="Times New Roman" panose="02020603050405020304" pitchFamily="18" charset="0"/>
              </a:rPr>
              <a:pPr/>
              <a:t>71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81528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DF4916-A8C8-46F9-AC0E-8F84B4C55D1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0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0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D79581-2C3C-4E5C-9947-83D22BB4CE82}" type="slidenum">
              <a:rPr lang="en-AU" altLang="en-US" sz="1300">
                <a:latin typeface="Times New Roman" panose="02020603050405020304" pitchFamily="18" charset="0"/>
              </a:rPr>
              <a:pPr/>
              <a:t>72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0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397045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8E10C1-0190-497B-B57F-0B565896C83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67A2CE-FFB4-4A8B-ACED-BBF4E70D9766}" type="slidenum">
              <a:rPr lang="en-AU" altLang="en-US" sz="1300">
                <a:latin typeface="Times New Roman" panose="02020603050405020304" pitchFamily="18" charset="0"/>
              </a:rPr>
              <a:pPr/>
              <a:t>73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0953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B91E8B-9686-4DC9-840E-62BE4AF34EF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9151A2-21A8-4346-AE4D-C7FF9A86E738}" type="slidenum">
              <a:rPr lang="en-AU" altLang="en-US" sz="1300">
                <a:latin typeface="Times New Roman" panose="02020603050405020304" pitchFamily="18" charset="0"/>
              </a:rPr>
              <a:pPr/>
              <a:t>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57388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D01363-E218-447E-8D54-85BA6C60FDE4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2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2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38DB83-76D9-488A-9201-3C82A6A6718C}" type="slidenum">
              <a:rPr lang="en-AU" altLang="en-US" sz="1300">
                <a:latin typeface="Times New Roman" panose="02020603050405020304" pitchFamily="18" charset="0"/>
              </a:rPr>
              <a:pPr/>
              <a:t>74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2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50472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3F7246-F486-4B53-BB10-50053452971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CF4213-5C42-4891-A6DA-F6C1A7D60875}" type="slidenum">
              <a:rPr lang="en-AU" altLang="en-US" sz="1300">
                <a:latin typeface="Times New Roman" panose="02020603050405020304" pitchFamily="18" charset="0"/>
              </a:rPr>
              <a:pPr/>
              <a:t>75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265587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7865F3-9313-4870-98F6-D63E475B332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5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E9D03C-9898-4C7C-B55B-370A3B380D18}" type="slidenum">
              <a:rPr lang="en-AU" altLang="en-US" sz="1300">
                <a:latin typeface="Times New Roman" panose="02020603050405020304" pitchFamily="18" charset="0"/>
              </a:rPr>
              <a:pPr/>
              <a:t>76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5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924923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C50EBE-D5B0-4F10-B684-62EDAD500FB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67A89B-66A5-4435-91CE-A910CA6A08B2}" type="slidenum">
              <a:rPr lang="en-AU" altLang="en-US" sz="1300">
                <a:latin typeface="Times New Roman" panose="02020603050405020304" pitchFamily="18" charset="0"/>
              </a:rPr>
              <a:pPr/>
              <a:t>77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67524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5BE146-CFCE-40AB-8B1E-EB1CD70B2818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31C466-414A-46E8-A440-5C47FC2A02FF}" type="slidenum">
              <a:rPr lang="en-AU" altLang="en-US" sz="1300">
                <a:latin typeface="Times New Roman" panose="02020603050405020304" pitchFamily="18" charset="0"/>
              </a:rPr>
              <a:pPr/>
              <a:t>78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7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950570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314E17-DEC7-4882-9973-1A671A04369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CB2FF2-3F05-4CB0-BFBA-12D20FA118A5}" type="slidenum">
              <a:rPr lang="en-AU" altLang="en-US" sz="1300">
                <a:latin typeface="Times New Roman" panose="02020603050405020304" pitchFamily="18" charset="0"/>
              </a:rPr>
              <a:pPr/>
              <a:t>81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066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5F08DA-F0CD-4BC9-9754-60F348DF012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9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9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9CB95D-36E4-466F-A762-7BCD3DC1E962}" type="slidenum">
              <a:rPr lang="en-AU" altLang="en-US" sz="1300">
                <a:latin typeface="Times New Roman" panose="02020603050405020304" pitchFamily="18" charset="0"/>
              </a:rPr>
              <a:pPr/>
              <a:t>82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9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498869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C67205-6837-4936-8ED4-0C0768664795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2A2A96-3B07-4044-A1FF-7A6A139825C6}" type="slidenum">
              <a:rPr lang="en-AU" altLang="en-US" sz="1300">
                <a:latin typeface="Times New Roman" panose="02020603050405020304" pitchFamily="18" charset="0"/>
              </a:rPr>
              <a:pPr/>
              <a:t>83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262453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78BAD8-11B7-4A9A-B398-7CB4E4736A5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1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1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3396C9-7FA5-4619-963C-D6E5AE86F984}" type="slidenum">
              <a:rPr lang="en-AU" altLang="en-US" sz="1300">
                <a:latin typeface="Times New Roman" panose="02020603050405020304" pitchFamily="18" charset="0"/>
              </a:rPr>
              <a:pPr/>
              <a:t>84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1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769160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964777-0661-46B3-931F-9B84E94387B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0C9913-B2EE-467E-B87B-DA5E53FCFE64}" type="slidenum">
              <a:rPr lang="en-AU" altLang="en-US" sz="1300">
                <a:latin typeface="Times New Roman" panose="02020603050405020304" pitchFamily="18" charset="0"/>
              </a:rPr>
              <a:pPr/>
              <a:t>85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0317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84AD5C-C824-4FEA-98A9-33EF2D4BBFD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1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03D0D12-08E0-4AAC-BCDA-37A56DA389A7}" type="slidenum">
              <a:rPr lang="en-AU" altLang="en-US" sz="1300">
                <a:latin typeface="Times New Roman" panose="02020603050405020304" pitchFamily="18" charset="0"/>
              </a:rPr>
              <a:pPr/>
              <a:t>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1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10737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F6E9FE-77F2-4965-8072-A29FB5110865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3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3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81C97D-186C-4DFB-9FE0-7A02E5777662}" type="slidenum">
              <a:rPr lang="en-AU" altLang="en-US" sz="1300">
                <a:latin typeface="Times New Roman" panose="02020603050405020304" pitchFamily="18" charset="0"/>
              </a:rPr>
              <a:pPr/>
              <a:t>86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3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08396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AAC5B1-31FB-4C15-BD21-32AE5FF3C896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55FAFD-9DF2-4EFD-B944-E809CB0F83E7}" type="slidenum">
              <a:rPr lang="en-AU" altLang="en-US" sz="1300">
                <a:latin typeface="Times New Roman" panose="02020603050405020304" pitchFamily="18" charset="0"/>
              </a:rPr>
              <a:pPr/>
              <a:t>87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721490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E476AA2-C418-42E1-931B-D57C7180ADCB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5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5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DA708D-701D-4803-91B5-DB25A452A9F0}" type="slidenum">
              <a:rPr lang="en-AU" altLang="en-US" sz="1300">
                <a:latin typeface="Times New Roman" panose="02020603050405020304" pitchFamily="18" charset="0"/>
              </a:rPr>
              <a:pPr/>
              <a:t>88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5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46104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14C099-332A-41B2-8DEE-2779C2D2462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227FD3-B9AA-4425-8A29-AB7427E5B389}" type="slidenum">
              <a:rPr lang="en-AU" altLang="en-US" sz="1300">
                <a:latin typeface="Times New Roman" panose="02020603050405020304" pitchFamily="18" charset="0"/>
              </a:rPr>
              <a:pPr/>
              <a:t>89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4062143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631B30-099B-4D89-94D8-891CAAC34DF9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7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7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FFA160-0BEA-4C88-967D-28B7501CD84C}" type="slidenum">
              <a:rPr lang="en-AU" altLang="en-US" sz="1300">
                <a:latin typeface="Times New Roman" panose="02020603050405020304" pitchFamily="18" charset="0"/>
              </a:rPr>
              <a:pPr/>
              <a:t>90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7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48774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008A4D-C901-42BF-A72F-BB278F757674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6E59B3-6BD2-4C36-8955-09B17D56B20D}" type="slidenum">
              <a:rPr lang="en-AU" altLang="en-US" sz="1300">
                <a:latin typeface="Times New Roman" panose="02020603050405020304" pitchFamily="18" charset="0"/>
              </a:rPr>
              <a:pPr/>
              <a:t>91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122211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0BC4CA-1F07-4CB4-8661-BE5982DD5ECC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9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9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0667A8-1C66-48F7-A53C-AAE92408849B}" type="slidenum">
              <a:rPr lang="en-AU" altLang="en-US" sz="1300">
                <a:latin typeface="Times New Roman" panose="02020603050405020304" pitchFamily="18" charset="0"/>
              </a:rPr>
              <a:pPr/>
              <a:t>92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9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55996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00DC50-93C3-4C9B-8364-911100E87B9E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40B18F-509B-452B-B25C-54BDEBB39C86}" type="slidenum">
              <a:rPr lang="en-AU" altLang="en-US" sz="1300">
                <a:latin typeface="Times New Roman" panose="02020603050405020304" pitchFamily="18" charset="0"/>
              </a:rPr>
              <a:pPr/>
              <a:t>93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231803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D42747-01C4-48D1-BF0C-3CE89E8BE46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1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1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320BAD-47CA-453B-A24F-A0A76F60F391}" type="slidenum">
              <a:rPr lang="en-AU" altLang="en-US" sz="1300">
                <a:latin typeface="Times New Roman" panose="02020603050405020304" pitchFamily="18" charset="0"/>
              </a:rPr>
              <a:pPr/>
              <a:t>94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1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76740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FC0E7E-6D55-44E1-97F3-71DA95EC0954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9EBAD9-5241-4A7B-BDD1-E374EF707862}" type="slidenum">
              <a:rPr lang="en-AU" altLang="en-US" sz="1300">
                <a:latin typeface="Times New Roman" panose="02020603050405020304" pitchFamily="18" charset="0"/>
              </a:rPr>
              <a:pPr/>
              <a:t>95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79676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23D7E3-807E-4C35-B7B3-81D76FD760A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9952EE-5E17-4F3D-BC26-25F1EE740ADD}" type="slidenum">
              <a:rPr lang="en-AU" altLang="en-US" sz="1300">
                <a:latin typeface="Times New Roman" panose="02020603050405020304" pitchFamily="18" charset="0"/>
              </a:rPr>
              <a:pPr/>
              <a:t>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16562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D37760-6635-4DF9-91FD-203A0B169993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3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3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E888AF-1A7F-4E48-9030-B41E98137347}" type="slidenum">
              <a:rPr lang="en-AU" altLang="en-US" sz="1300">
                <a:latin typeface="Times New Roman" panose="02020603050405020304" pitchFamily="18" charset="0"/>
              </a:rPr>
              <a:pPr/>
              <a:t>96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3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341020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1B4504-287E-4A56-A972-1B0E8C4CF7E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2882E0-A29F-47D2-8427-15C807D1C5A6}" type="slidenum">
              <a:rPr lang="en-AU" altLang="en-US" sz="1300">
                <a:latin typeface="Times New Roman" panose="02020603050405020304" pitchFamily="18" charset="0"/>
              </a:rPr>
              <a:pPr/>
              <a:t>97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858247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BE3864-0425-4B5C-851A-40A564AE0A97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5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7AA515-7D9C-475A-AA0E-F456744035E3}" type="slidenum">
              <a:rPr lang="en-AU" altLang="en-US" sz="1300">
                <a:latin typeface="Times New Roman" panose="02020603050405020304" pitchFamily="18" charset="0"/>
              </a:rPr>
              <a:pPr/>
              <a:t>98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5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5677603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B670AC-E397-4970-A382-5CB64265290A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9A624F-D18A-4424-9ACC-23E2D635E9E1}" type="slidenum">
              <a:rPr lang="en-AU" altLang="en-US" sz="1300">
                <a:latin typeface="Times New Roman" panose="02020603050405020304" pitchFamily="18" charset="0"/>
              </a:rPr>
              <a:pPr/>
              <a:t>99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19096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78621B-8EEE-4FE7-BC07-DF3015527650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7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7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378CB4-6B42-4887-AC8D-F4A526B6860D}" type="slidenum">
              <a:rPr lang="en-AU" altLang="en-US" sz="1300">
                <a:latin typeface="Times New Roman" panose="02020603050405020304" pitchFamily="18" charset="0"/>
              </a:rPr>
              <a:pPr/>
              <a:t>100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7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628219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AD6A5D-824F-4DF4-BE28-1CF17FCCC8D2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C60473-40AA-4AC1-907C-10E7D132D409}" type="slidenum">
              <a:rPr lang="en-AU" altLang="en-US" sz="1300">
                <a:latin typeface="Times New Roman" panose="02020603050405020304" pitchFamily="18" charset="0"/>
              </a:rPr>
              <a:pPr/>
              <a:t>101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391754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4659B3-4C02-4135-9661-DDA36BFE8F60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9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9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9B3AED-43E7-4ED5-8D63-1B8CEB29CAFA}" type="slidenum">
              <a:rPr lang="en-AU" altLang="en-US" sz="1300">
                <a:latin typeface="Times New Roman" panose="02020603050405020304" pitchFamily="18" charset="0"/>
              </a:rPr>
              <a:pPr/>
              <a:t>102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9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119762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792722-8706-4ACE-AEFC-9E0A32E46AD1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886930-5F1F-461D-9172-DE1E15FAEF88}" type="slidenum">
              <a:rPr lang="en-AU" altLang="en-US" sz="1300">
                <a:latin typeface="Times New Roman" panose="02020603050405020304" pitchFamily="18" charset="0"/>
              </a:rPr>
              <a:pPr/>
              <a:t>103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0908033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D12BE8-74D5-4DBC-A0F2-4E55CBDC046F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1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1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F4FDBB-5ADC-48DC-B0D3-5397DB8C572D}" type="slidenum">
              <a:rPr lang="en-AU" altLang="en-US" sz="1300">
                <a:latin typeface="Times New Roman" panose="02020603050405020304" pitchFamily="18" charset="0"/>
              </a:rPr>
              <a:pPr/>
              <a:t>104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1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544643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3CFD10-71D6-489D-8BCC-95BCFDC6FB7D}" type="datetime3">
              <a:rPr lang="en-AU" altLang="en-US" sz="1300" smtClean="0">
                <a:latin typeface="Times New Roman" panose="02020603050405020304" pitchFamily="18" charset="0"/>
              </a:rPr>
              <a:pPr/>
              <a:t>18 November, 2015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8FDE26-1712-4396-B8F6-7852660D8914}" type="slidenum">
              <a:rPr lang="en-AU" altLang="en-US" sz="1300">
                <a:latin typeface="Times New Roman" panose="02020603050405020304" pitchFamily="18" charset="0"/>
              </a:rPr>
              <a:pPr/>
              <a:t>105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419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F4181-4F0B-4135-8DC2-4EF0F248BCA7}" type="datetime1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63667-F908-40FF-8AD9-C9D1FC952123}" type="datetime1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1825625"/>
            <a:ext cx="9791700" cy="43513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D67-19A9-4606-A980-EC581BDB112A}" type="datetime1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365125"/>
            <a:ext cx="70104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4711-8ABD-4011-ABF2-206586D4EAA2}" type="datetime1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19D9-50F6-4CC5-8A16-FF8E625C40C2}" type="datetime1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1CFD-3F19-490B-A1D4-03D9EB5B4BAF}" type="datetime1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1658" y="4589463"/>
            <a:ext cx="10105791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658" y="1709738"/>
            <a:ext cx="10105791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D7B4-DC61-42B8-A572-754D644FE275}" type="datetime1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5325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6520A-5760-4543-9F77-2658A6E406AA}" type="datetime1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892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892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100" y="274638"/>
            <a:ext cx="90233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DF578-6D34-4647-A4E4-6EC9E953CFF4}" type="datetime1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872CD-D3C0-4470-B049-7DFD7B7E140B}" type="datetime1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9B26-EA21-4F9B-8011-67795EBB5BAE}" type="datetime1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905" y="987425"/>
            <a:ext cx="56764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272BC-1983-425F-A3E2-145E0452A2B6}" type="datetime1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2100" y="6356350"/>
            <a:ext cx="255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286F9-2A04-45DD-BFA2-D422139FAB8B}" type="datetime1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825625"/>
            <a:ext cx="979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4100" y="365125"/>
            <a:ext cx="9029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6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1464" userDrawn="1">
          <p15:clr>
            <a:srgbClr val="F26B43"/>
          </p15:clr>
        </p15:guide>
        <p15:guide id="3" pos="7152" userDrawn="1">
          <p15:clr>
            <a:srgbClr val="F26B43"/>
          </p15:clr>
        </p15:guide>
        <p15:guide id="4" pos="984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92120" y="746125"/>
            <a:ext cx="9677400" cy="2387600"/>
          </a:xfrm>
        </p:spPr>
        <p:txBody>
          <a:bodyPr/>
          <a:lstStyle/>
          <a:p>
            <a:r>
              <a:rPr lang="en-US" altLang="en-US" dirty="0" smtClean="0"/>
              <a:t>Processor</a:t>
            </a:r>
            <a:endParaRPr lang="en-US" altLang="en-US" dirty="0"/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40612" y="4011030"/>
            <a:ext cx="5832475" cy="10668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Instructor  Dr. Jianhui Yue</a:t>
            </a:r>
          </a:p>
          <a:p>
            <a:pPr eaLnBrk="1" hangingPunct="1"/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Fall  2015  CSE, Miami Univ.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78694" y="5702950"/>
            <a:ext cx="370425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en-US" dirty="0"/>
              <a:t>Notes adapted </a:t>
            </a:r>
            <a:r>
              <a:rPr lang="en-US" altLang="en-US" smtClean="0"/>
              <a:t>from MK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7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26194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Sequential Elements</a:t>
            </a:r>
            <a:endParaRPr lang="en-AU" altLang="en-US" dirty="0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03462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 with write control</a:t>
            </a:r>
          </a:p>
          <a:p>
            <a:pPr lvl="1" eaLnBrk="1" hangingPunct="1"/>
            <a:r>
              <a:rPr lang="en-US" altLang="en-US" smtClean="0"/>
              <a:t>Only updates on clock edge when write control input is 1</a:t>
            </a:r>
          </a:p>
          <a:p>
            <a:pPr lvl="1" eaLnBrk="1" hangingPunct="1"/>
            <a:r>
              <a:rPr lang="en-US" altLang="en-US" smtClean="0"/>
              <a:t>Used when stored value is required later</a:t>
            </a:r>
            <a:endParaRPr lang="en-AU" altLang="en-US" smtClean="0"/>
          </a:p>
        </p:txBody>
      </p:sp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BA30EF0-F77E-4ABC-A2C7-43515B301941}" type="slidenum">
              <a:rPr lang="en-AU" altLang="en-US" sz="1400"/>
              <a:pPr/>
              <a:t>10</a:t>
            </a:fld>
            <a:endParaRPr lang="en-AU" altLang="en-US" sz="1400"/>
          </a:p>
        </p:txBody>
      </p:sp>
      <p:grpSp>
        <p:nvGrpSpPr>
          <p:cNvPr id="12293" name="Group 4"/>
          <p:cNvGrpSpPr>
            <a:grpSpLocks/>
          </p:cNvGrpSpPr>
          <p:nvPr/>
        </p:nvGrpSpPr>
        <p:grpSpPr bwMode="auto">
          <a:xfrm>
            <a:off x="2063750" y="4365626"/>
            <a:ext cx="2306638" cy="1223963"/>
            <a:chOff x="340" y="2750"/>
            <a:chExt cx="1453" cy="771"/>
          </a:xfrm>
        </p:grpSpPr>
        <p:sp>
          <p:nvSpPr>
            <p:cNvPr id="12330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31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2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3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4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2335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2336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2337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8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9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0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Write</a:t>
              </a:r>
              <a:endParaRPr lang="en-AU" altLang="en-US" sz="1800"/>
            </a:p>
          </p:txBody>
        </p:sp>
      </p:grpSp>
      <p:grpSp>
        <p:nvGrpSpPr>
          <p:cNvPr id="12294" name="Group 52"/>
          <p:cNvGrpSpPr>
            <a:grpSpLocks/>
          </p:cNvGrpSpPr>
          <p:nvPr/>
        </p:nvGrpSpPr>
        <p:grpSpPr bwMode="auto">
          <a:xfrm>
            <a:off x="4727575" y="3644900"/>
            <a:ext cx="4991100" cy="2376488"/>
            <a:chOff x="2004" y="2387"/>
            <a:chExt cx="3144" cy="1497"/>
          </a:xfrm>
        </p:grpSpPr>
        <p:sp>
          <p:nvSpPr>
            <p:cNvPr id="12295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0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Write</a:t>
              </a:r>
              <a:endParaRPr lang="en-AU" altLang="en-US"/>
            </a:p>
          </p:txBody>
        </p:sp>
        <p:sp>
          <p:nvSpPr>
            <p:cNvPr id="12303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2304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2305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7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0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1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2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3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4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5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6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7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8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9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0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1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2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3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2324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8"/>
                <a:gd name="T22" fmla="*/ 0 h 182"/>
                <a:gd name="T23" fmla="*/ 2178 w 2178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25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6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7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8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9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2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2-Bit Predictor</a:t>
            </a:r>
            <a:endParaRPr lang="en-AU" altLang="en-US" smtClean="0"/>
          </a:p>
        </p:txBody>
      </p:sp>
      <p:sp>
        <p:nvSpPr>
          <p:cNvPr id="962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Only change prediction on two successive mispredictions</a:t>
            </a:r>
            <a:endParaRPr lang="en-AU" altLang="en-US" smtClean="0"/>
          </a:p>
        </p:txBody>
      </p:sp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48201CA-B23B-4AA4-9224-F12165446D3E}" type="slidenum">
              <a:rPr lang="en-AU" altLang="en-US" sz="1400"/>
              <a:pPr/>
              <a:t>100</a:t>
            </a:fld>
            <a:endParaRPr lang="en-AU" altLang="en-US" sz="1400"/>
          </a:p>
        </p:txBody>
      </p:sp>
      <p:pic>
        <p:nvPicPr>
          <p:cNvPr id="96259" name="Picture 6" descr="f04-6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63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Calculating the Branch Target</a:t>
            </a:r>
            <a:endParaRPr lang="en-AU" altLang="en-US" smtClean="0"/>
          </a:p>
        </p:txBody>
      </p:sp>
      <p:sp>
        <p:nvSpPr>
          <p:cNvPr id="972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Even with predictor, still need to calculate the target address</a:t>
            </a:r>
          </a:p>
          <a:p>
            <a:pPr lvl="1" eaLnBrk="1" hangingPunct="1"/>
            <a:r>
              <a:rPr lang="en-US" altLang="en-US" smtClean="0"/>
              <a:t>1-cycle penalty for a taken branch</a:t>
            </a:r>
          </a:p>
          <a:p>
            <a:pPr eaLnBrk="1" hangingPunct="1"/>
            <a:r>
              <a:rPr lang="en-US" altLang="en-US" smtClean="0"/>
              <a:t>Branch target buffer</a:t>
            </a:r>
          </a:p>
          <a:p>
            <a:pPr lvl="1" eaLnBrk="1" hangingPunct="1"/>
            <a:r>
              <a:rPr lang="en-US" altLang="en-US" smtClean="0"/>
              <a:t>Cache of target addresses</a:t>
            </a:r>
          </a:p>
          <a:p>
            <a:pPr lvl="1" eaLnBrk="1" hangingPunct="1"/>
            <a:r>
              <a:rPr lang="en-US" altLang="en-US" smtClean="0"/>
              <a:t>Indexed by PC when instruction fetched</a:t>
            </a:r>
          </a:p>
          <a:p>
            <a:pPr lvl="2" eaLnBrk="1" hangingPunct="1"/>
            <a:r>
              <a:rPr lang="en-US" altLang="en-US" smtClean="0"/>
              <a:t>If hit and instruction is branch predicted taken, can fetch target immediately</a:t>
            </a:r>
            <a:endParaRPr lang="en-AU" altLang="en-US" smtClean="0"/>
          </a:p>
        </p:txBody>
      </p:sp>
      <p:sp>
        <p:nvSpPr>
          <p:cNvPr id="972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1C2E5C1-D0C2-4E77-8737-EA1FE229507C}" type="slidenum">
              <a:rPr lang="en-AU" altLang="en-US" sz="1400"/>
              <a:pPr/>
              <a:t>101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034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and Interrupts</a:t>
            </a:r>
            <a:endParaRPr lang="en-AU" altLang="en-US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“Unexpected” events requiring change</a:t>
            </a:r>
            <a:br>
              <a:rPr lang="en-US" altLang="en-US"/>
            </a:br>
            <a:r>
              <a:rPr lang="en-US" altLang="en-US"/>
              <a:t>in flow of control</a:t>
            </a:r>
          </a:p>
          <a:p>
            <a:pPr lvl="1" eaLnBrk="1" hangingPunct="1"/>
            <a:r>
              <a:rPr lang="en-US" altLang="en-US"/>
              <a:t>Different ISAs use the terms differently</a:t>
            </a:r>
          </a:p>
          <a:p>
            <a:pPr eaLnBrk="1" hangingPunct="1"/>
            <a:r>
              <a:rPr lang="en-US" altLang="en-US"/>
              <a:t>Exception</a:t>
            </a:r>
          </a:p>
          <a:p>
            <a:pPr lvl="1" eaLnBrk="1" hangingPunct="1"/>
            <a:r>
              <a:rPr lang="en-US" altLang="en-US"/>
              <a:t>Arises within the CPU</a:t>
            </a:r>
          </a:p>
          <a:p>
            <a:pPr lvl="2" eaLnBrk="1" hangingPunct="1"/>
            <a:r>
              <a:rPr lang="en-US" altLang="en-US"/>
              <a:t>e.g., undefined opcode, overflow, syscall, …</a:t>
            </a:r>
          </a:p>
          <a:p>
            <a:pPr eaLnBrk="1" hangingPunct="1"/>
            <a:r>
              <a:rPr lang="en-US" altLang="en-US"/>
              <a:t>Interrupt</a:t>
            </a:r>
          </a:p>
          <a:p>
            <a:pPr lvl="1" eaLnBrk="1" hangingPunct="1"/>
            <a:r>
              <a:rPr lang="en-US" altLang="en-US"/>
              <a:t>From an external I/O controller</a:t>
            </a:r>
          </a:p>
          <a:p>
            <a:pPr eaLnBrk="1" hangingPunct="1"/>
            <a:r>
              <a:rPr lang="en-US" altLang="en-US"/>
              <a:t>Dealing with them without sacrificing performance is hard</a:t>
            </a:r>
            <a:endParaRPr lang="en-AU" altLang="en-US"/>
          </a:p>
        </p:txBody>
      </p:sp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2AB98E1-C342-426B-87A1-1C74AA17B90E}" type="slidenum">
              <a:rPr lang="en-AU" altLang="en-US" sz="1400"/>
              <a:pPr/>
              <a:t>102</a:t>
            </a:fld>
            <a:endParaRPr lang="en-AU" altLang="en-US" sz="1400"/>
          </a:p>
        </p:txBody>
      </p:sp>
      <p:sp>
        <p:nvSpPr>
          <p:cNvPr id="98309" name="Text Box 4"/>
          <p:cNvSpPr txBox="1">
            <a:spLocks noChangeArrowheads="1"/>
          </p:cNvSpPr>
          <p:nvPr/>
        </p:nvSpPr>
        <p:spPr bwMode="auto">
          <a:xfrm rot="5400000">
            <a:off x="9579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§4.9 Exceptions</a:t>
            </a:r>
          </a:p>
        </p:txBody>
      </p:sp>
    </p:spTree>
    <p:extLst>
      <p:ext uri="{BB962C8B-B14F-4D97-AF65-F5344CB8AC3E}">
        <p14:creationId xmlns:p14="http://schemas.microsoft.com/office/powerpoint/2010/main" val="3377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Handling Exceptions</a:t>
            </a:r>
            <a:endParaRPr lang="en-AU" altLang="en-US" smtClean="0"/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In MIPS, exceptions managed by a System Control Coprocessor (CP0)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PC of offending (or interrupted) instruction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Exception Program Counter (EPC)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indication of the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We’ll assume 1-bit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0 for undefined opcode, 1 for overflow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Jump to handler at 8000 00180</a:t>
            </a:r>
          </a:p>
        </p:txBody>
      </p:sp>
      <p:sp>
        <p:nvSpPr>
          <p:cNvPr id="993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571B4B3-42D6-4ECC-9FBA-875CF4F055F5}" type="slidenum">
              <a:rPr lang="en-AU" altLang="en-US" sz="1400"/>
              <a:pPr/>
              <a:t>103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7433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Alternate Mechanism</a:t>
            </a:r>
            <a:endParaRPr lang="en-AU" altLang="en-US" smtClean="0"/>
          </a:p>
        </p:txBody>
      </p:sp>
      <p:sp>
        <p:nvSpPr>
          <p:cNvPr id="1003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Vectored Interrupts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Handler address determined by the cause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Undefined opcode:	C000 0000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Overflow: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…:				C000 0040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Instructions either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Deal with the interrupt,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Jump to real handler</a:t>
            </a:r>
            <a:endParaRPr lang="en-AU" altLang="en-US" smtClean="0"/>
          </a:p>
        </p:txBody>
      </p:sp>
      <p:sp>
        <p:nvSpPr>
          <p:cNvPr id="1003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6597141-E808-480A-9C02-6D2D06EE16FC}" type="slidenum">
              <a:rPr lang="en-AU" altLang="en-US" sz="1400"/>
              <a:pPr/>
              <a:t>104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1574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Handler Actions</a:t>
            </a:r>
            <a:endParaRPr lang="en-AU" altLang="en-US" smtClean="0"/>
          </a:p>
        </p:txBody>
      </p:sp>
      <p:sp>
        <p:nvSpPr>
          <p:cNvPr id="1013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Read cause, and transfer to relevant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Determine action required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If restartable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Take 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EPC to return to 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Otherwise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Terminate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Report error using EPC, cause, …</a:t>
            </a:r>
            <a:endParaRPr lang="en-AU" altLang="en-US" smtClean="0"/>
          </a:p>
        </p:txBody>
      </p:sp>
      <p:sp>
        <p:nvSpPr>
          <p:cNvPr id="1013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9AB114F-F457-4171-AA54-F128B7987722}" type="slidenum">
              <a:rPr lang="en-AU" altLang="en-US" sz="1400"/>
              <a:pPr/>
              <a:t>105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77527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in a Pipeline</a:t>
            </a:r>
            <a:endParaRPr lang="en-AU" altLang="en-US" smtClean="0"/>
          </a:p>
        </p:txBody>
      </p:sp>
      <p:sp>
        <p:nvSpPr>
          <p:cNvPr id="10240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Another form of control hazard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Consider overflow on add in EX stage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add $1, $2, $1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Prevent $1 from being clobbered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Complete previous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Flush </a:t>
            </a:r>
            <a:r>
              <a:rPr lang="en-US" altLang="en-US" smtClean="0">
                <a:latin typeface="Lucida Console" panose="020B0609040504020204" pitchFamily="49" charset="0"/>
              </a:rPr>
              <a:t>add</a:t>
            </a:r>
            <a:r>
              <a:rPr lang="en-US" altLang="en-US" smtClean="0"/>
              <a:t> and subsequent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Set Cause and EPC register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Transfer control to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Similar to mispredicted branch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much of the same hardware</a:t>
            </a:r>
            <a:endParaRPr lang="en-AU" altLang="en-US" smtClean="0"/>
          </a:p>
        </p:txBody>
      </p:sp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80C3EBB-461B-4A6F-A48D-629749C4C7D4}" type="slidenum">
              <a:rPr lang="en-AU" altLang="en-US" sz="1400"/>
              <a:pPr/>
              <a:t>106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50375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with Exceptions</a:t>
            </a:r>
            <a:endParaRPr lang="en-AU" altLang="en-US" smtClean="0"/>
          </a:p>
        </p:txBody>
      </p:sp>
      <p:sp>
        <p:nvSpPr>
          <p:cNvPr id="1034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498C1F1-40B2-4116-89A1-A92F36206BD7}" type="slidenum">
              <a:rPr lang="en-AU" altLang="en-US" sz="1400"/>
              <a:pPr/>
              <a:t>107</a:t>
            </a:fld>
            <a:endParaRPr lang="en-AU" altLang="en-US" sz="1400"/>
          </a:p>
        </p:txBody>
      </p:sp>
      <p:pic>
        <p:nvPicPr>
          <p:cNvPr id="103427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268413"/>
            <a:ext cx="8021638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75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Properties</a:t>
            </a:r>
            <a:endParaRPr lang="en-AU" altLang="en-US" smtClean="0"/>
          </a:p>
        </p:txBody>
      </p:sp>
      <p:sp>
        <p:nvSpPr>
          <p:cNvPr id="1044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Restartable exceptions</a:t>
            </a:r>
          </a:p>
          <a:p>
            <a:pPr lvl="1" eaLnBrk="1" hangingPunct="1"/>
            <a:r>
              <a:rPr lang="en-US" altLang="en-US" smtClean="0"/>
              <a:t>Pipeline can flush the instruction</a:t>
            </a:r>
          </a:p>
          <a:p>
            <a:pPr lvl="1" eaLnBrk="1" hangingPunct="1"/>
            <a:r>
              <a:rPr lang="en-US" altLang="en-US" smtClean="0"/>
              <a:t>Handler executes, then returns to the instruction</a:t>
            </a:r>
          </a:p>
          <a:p>
            <a:pPr lvl="2" eaLnBrk="1" hangingPunct="1"/>
            <a:r>
              <a:rPr lang="en-US" altLang="en-US" smtClean="0"/>
              <a:t>Refetched and executed from scratch</a:t>
            </a:r>
          </a:p>
          <a:p>
            <a:pPr eaLnBrk="1" hangingPunct="1"/>
            <a:r>
              <a:rPr lang="en-US" altLang="en-US" smtClean="0"/>
              <a:t>PC saved in EPC register</a:t>
            </a:r>
          </a:p>
          <a:p>
            <a:pPr lvl="1" eaLnBrk="1" hangingPunct="1"/>
            <a:r>
              <a:rPr lang="en-US" altLang="en-US" smtClean="0"/>
              <a:t>Identifies causing instruction</a:t>
            </a:r>
          </a:p>
          <a:p>
            <a:pPr lvl="1" eaLnBrk="1" hangingPunct="1"/>
            <a:r>
              <a:rPr lang="en-US" altLang="en-US" smtClean="0"/>
              <a:t>Actually PC + 4 is saved</a:t>
            </a:r>
          </a:p>
          <a:p>
            <a:pPr lvl="2" eaLnBrk="1" hangingPunct="1"/>
            <a:r>
              <a:rPr lang="en-US" altLang="en-US" smtClean="0"/>
              <a:t>Handler must adjust</a:t>
            </a:r>
            <a:endParaRPr lang="en-AU" altLang="en-US" smtClean="0"/>
          </a:p>
        </p:txBody>
      </p:sp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CA25E5C-40AE-45C7-8C85-1E106781A437}" type="slidenum">
              <a:rPr lang="en-AU" altLang="en-US" sz="1400"/>
              <a:pPr/>
              <a:t>108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7116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547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Exception on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add</a:t>
            </a:r>
            <a:r>
              <a:rPr lang="en-US" altLang="en-US"/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40	sub  $11, $2, $4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44	and  $12, $2, $5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48	or   $13, $2, $6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4C	add  $1,  $2, $1</a:t>
            </a:r>
            <a:r>
              <a:rPr lang="en-AU" altLang="en-US">
                <a:latin typeface="Lucida Console" panose="020B0609040504020204" pitchFamily="49" charset="0"/>
              </a:rPr>
              <a:t/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50	slt  $15, $6, $7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54	lw   $16, 50($7)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80000180	sw   $25, 1000($0)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80000184	sw   $26, 1004($0)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</p:txBody>
      </p:sp>
      <p:sp>
        <p:nvSpPr>
          <p:cNvPr id="1054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2B3B9CB-8EE2-487C-91CD-8038D6214DAA}" type="slidenum">
              <a:rPr lang="en-AU" altLang="en-US" sz="1400"/>
              <a:pPr/>
              <a:t>109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913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1" y="71439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Clocking Methodology</a:t>
            </a:r>
            <a:endParaRPr lang="en-AU" altLang="en-US" dirty="0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Combinational logic transforms data during clock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Between clock 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Input from state elements, output to state 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Longest delay determines clock period</a:t>
            </a:r>
            <a:endParaRPr lang="en-AU" altLang="en-US" smtClean="0"/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6331F80-5CBE-40C9-BFD9-55C641943AAB}" type="slidenum">
              <a:rPr lang="en-AU" altLang="en-US" sz="1400"/>
              <a:pPr/>
              <a:t>11</a:t>
            </a:fld>
            <a:endParaRPr lang="en-AU" altLang="en-US" sz="1400"/>
          </a:p>
        </p:txBody>
      </p:sp>
      <p:pic>
        <p:nvPicPr>
          <p:cNvPr id="13317" name="Picture 6" descr="f04-0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4581526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7" descr="f04-03-P37449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57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149226"/>
            <a:ext cx="9029700" cy="86994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Exception Example</a:t>
            </a:r>
            <a:endParaRPr lang="en-AU" altLang="en-US" dirty="0" smtClean="0"/>
          </a:p>
        </p:txBody>
      </p:sp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DD26F77-48E4-4AAE-9D8C-7F48327CBFB7}" type="slidenum">
              <a:rPr lang="en-AU" altLang="en-US" sz="1400"/>
              <a:pPr/>
              <a:t>110</a:t>
            </a:fld>
            <a:endParaRPr lang="en-AU" altLang="en-US" sz="1400"/>
          </a:p>
        </p:txBody>
      </p:sp>
      <p:pic>
        <p:nvPicPr>
          <p:cNvPr id="106499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341439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8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>
          <a:xfrm>
            <a:off x="2314575" y="203201"/>
            <a:ext cx="9029700" cy="70802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Exception Example</a:t>
            </a:r>
            <a:endParaRPr lang="en-AU" altLang="en-US" dirty="0" smtClean="0"/>
          </a:p>
        </p:txBody>
      </p:sp>
      <p:sp>
        <p:nvSpPr>
          <p:cNvPr id="1075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99064E1-0E5C-4317-93E4-290A908D5E98}" type="slidenum">
              <a:rPr lang="en-AU" altLang="en-US" sz="1400"/>
              <a:pPr/>
              <a:t>111</a:t>
            </a:fld>
            <a:endParaRPr lang="en-AU" altLang="en-US" sz="1400"/>
          </a:p>
        </p:txBody>
      </p:sp>
      <p:pic>
        <p:nvPicPr>
          <p:cNvPr id="107523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341439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6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Exceptions</a:t>
            </a:r>
            <a:endParaRPr lang="en-AU" altLang="en-US" smtClean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overlaps multiple instructions</a:t>
            </a:r>
          </a:p>
          <a:p>
            <a:pPr lvl="1" eaLnBrk="1" hangingPunct="1"/>
            <a:r>
              <a:rPr lang="en-US" altLang="en-US"/>
              <a:t>Could have multiple exceptions at once</a:t>
            </a:r>
          </a:p>
          <a:p>
            <a:pPr eaLnBrk="1" hangingPunct="1"/>
            <a:r>
              <a:rPr lang="en-US" altLang="en-US"/>
              <a:t>Simple approach: deal with exception from earliest instruction</a:t>
            </a:r>
          </a:p>
          <a:p>
            <a:pPr lvl="1" eaLnBrk="1" hangingPunct="1"/>
            <a:r>
              <a:rPr lang="en-US" altLang="en-US"/>
              <a:t>Flush subsequent instructions</a:t>
            </a:r>
          </a:p>
          <a:p>
            <a:pPr lvl="1" eaLnBrk="1" hangingPunct="1"/>
            <a:r>
              <a:rPr lang="en-US" altLang="en-US"/>
              <a:t>“Precise” exceptions</a:t>
            </a:r>
          </a:p>
          <a:p>
            <a:pPr eaLnBrk="1" hangingPunct="1"/>
            <a:r>
              <a:rPr lang="en-US" altLang="en-US"/>
              <a:t>In complex pipelines</a:t>
            </a:r>
          </a:p>
          <a:p>
            <a:pPr lvl="1" eaLnBrk="1" hangingPunct="1"/>
            <a:r>
              <a:rPr lang="en-US" altLang="en-US"/>
              <a:t>Multiple instructions issued per cycle</a:t>
            </a:r>
          </a:p>
          <a:p>
            <a:pPr lvl="1" eaLnBrk="1" hangingPunct="1"/>
            <a:r>
              <a:rPr lang="en-US" altLang="en-US"/>
              <a:t>Out-of-order completion</a:t>
            </a:r>
          </a:p>
          <a:p>
            <a:pPr lvl="1" eaLnBrk="1" hangingPunct="1"/>
            <a:r>
              <a:rPr lang="en-US" altLang="en-US"/>
              <a:t>Maintaining precise exceptions is difficult!</a:t>
            </a:r>
            <a:endParaRPr lang="en-AU" altLang="en-US"/>
          </a:p>
        </p:txBody>
      </p:sp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C761593-47D0-4A57-9D2B-29993E7661BB}" type="slidenum">
              <a:rPr lang="en-AU" altLang="en-US" sz="1400"/>
              <a:pPr/>
              <a:t>112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77315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Imprecise Exceptions</a:t>
            </a:r>
            <a:endParaRPr lang="en-AU" altLang="en-US" smtClean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Just stop pipeline and save state</a:t>
            </a:r>
          </a:p>
          <a:p>
            <a:pPr lvl="1" eaLnBrk="1" hangingPunct="1"/>
            <a:r>
              <a:rPr lang="en-US" altLang="en-US"/>
              <a:t>Including exception cause(s)</a:t>
            </a:r>
          </a:p>
          <a:p>
            <a:pPr eaLnBrk="1" hangingPunct="1"/>
            <a:r>
              <a:rPr lang="en-US" altLang="en-US"/>
              <a:t>Let the handler work out</a:t>
            </a:r>
          </a:p>
          <a:p>
            <a:pPr lvl="1" eaLnBrk="1" hangingPunct="1"/>
            <a:r>
              <a:rPr lang="en-US" altLang="en-US"/>
              <a:t>Which instruction(s) had exceptions</a:t>
            </a:r>
          </a:p>
          <a:p>
            <a:pPr lvl="1" eaLnBrk="1" hangingPunct="1"/>
            <a:r>
              <a:rPr lang="en-US" altLang="en-US"/>
              <a:t>Which to complete or flush</a:t>
            </a:r>
          </a:p>
          <a:p>
            <a:pPr lvl="2" eaLnBrk="1" hangingPunct="1"/>
            <a:r>
              <a:rPr lang="en-US" altLang="en-US"/>
              <a:t>May require “manual” completion</a:t>
            </a:r>
          </a:p>
          <a:p>
            <a:pPr eaLnBrk="1" hangingPunct="1"/>
            <a:r>
              <a:rPr lang="en-US" altLang="en-US"/>
              <a:t>Simplifies hardware, but more complex handler software</a:t>
            </a:r>
          </a:p>
          <a:p>
            <a:pPr eaLnBrk="1" hangingPunct="1"/>
            <a:r>
              <a:rPr lang="en-US" altLang="en-US"/>
              <a:t>Not feasible for complex multiple-issue</a:t>
            </a:r>
            <a:br>
              <a:rPr lang="en-US" altLang="en-US"/>
            </a:br>
            <a:r>
              <a:rPr lang="en-US" altLang="en-US"/>
              <a:t>out-of-order pipelines</a:t>
            </a:r>
            <a:endParaRPr lang="en-AU" altLang="en-US"/>
          </a:p>
        </p:txBody>
      </p:sp>
      <p:sp>
        <p:nvSpPr>
          <p:cNvPr id="1095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AE4667B-E417-4BC9-8D20-8D2975FB3F9C}" type="slidenum">
              <a:rPr lang="en-AU" altLang="en-US" sz="1400"/>
              <a:pPr/>
              <a:t>113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87332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Instruction-Level Parallelism (ILP)</a:t>
            </a:r>
            <a:endParaRPr lang="en-AU" altLang="en-US" sz="3600"/>
          </a:p>
        </p:txBody>
      </p:sp>
      <p:sp>
        <p:nvSpPr>
          <p:cNvPr id="11059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Pipelining: executing multiple instructions in parallel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To increase ILP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Deeper pipeline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Less work per stage </a:t>
            </a:r>
            <a:r>
              <a:rPr lang="en-US" altLang="en-US">
                <a:sym typeface="Symbol" panose="05050102010706020507" pitchFamily="18" charset="2"/>
              </a:rPr>
              <a:t> shorter clock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Multiple issue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Replicate pipeline stages  multiple pipelines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Start multiple instructions per clock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CPI &lt; 1, so use Instructions Per Cycle (IPC)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E.g., 4GHz 4-way multiple-issue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16 BIPS, peak CPI = 0.25, peak IPC = 4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But dependencies reduce this in practice</a:t>
            </a:r>
          </a:p>
        </p:txBody>
      </p:sp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9295B22-1A08-4D92-9E04-D18312A364B2}" type="slidenum">
              <a:rPr lang="en-AU" altLang="en-US" sz="1400"/>
              <a:pPr/>
              <a:t>114</a:t>
            </a:fld>
            <a:endParaRPr lang="en-AU" altLang="en-US" sz="1400"/>
          </a:p>
        </p:txBody>
      </p:sp>
      <p:sp>
        <p:nvSpPr>
          <p:cNvPr id="110597" name="Text Box 4"/>
          <p:cNvSpPr txBox="1">
            <a:spLocks noChangeArrowheads="1"/>
          </p:cNvSpPr>
          <p:nvPr/>
        </p:nvSpPr>
        <p:spPr bwMode="auto">
          <a:xfrm rot="5400000">
            <a:off x="8705850" y="1593850"/>
            <a:ext cx="35575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§4.10 </a:t>
            </a:r>
            <a:r>
              <a:rPr lang="en-AU" altLang="en-US" sz="1800">
                <a:solidFill>
                  <a:schemeClr val="folHlink"/>
                </a:solidFill>
              </a:rPr>
              <a:t>Parallelism via Instructions</a:t>
            </a:r>
            <a:endParaRPr lang="en-US" altLang="en-US" sz="180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Issue</a:t>
            </a:r>
            <a:endParaRPr lang="en-AU" altLang="en-US" smtClean="0"/>
          </a:p>
        </p:txBody>
      </p:sp>
      <p:sp>
        <p:nvSpPr>
          <p:cNvPr id="1116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multiple issue</a:t>
            </a:r>
          </a:p>
          <a:p>
            <a:pPr lvl="1" eaLnBrk="1" hangingPunct="1"/>
            <a:r>
              <a:rPr lang="en-US" altLang="en-US"/>
              <a:t>Compiler groups instructions to be issued together</a:t>
            </a:r>
          </a:p>
          <a:p>
            <a:pPr lvl="1" eaLnBrk="1" hangingPunct="1"/>
            <a:r>
              <a:rPr lang="en-US" altLang="en-US"/>
              <a:t>Packages them into “issue slots”</a:t>
            </a:r>
          </a:p>
          <a:p>
            <a:pPr lvl="1" eaLnBrk="1" hangingPunct="1"/>
            <a:r>
              <a:rPr lang="en-US" altLang="en-US"/>
              <a:t>Compiler detects and avoids hazards</a:t>
            </a:r>
          </a:p>
          <a:p>
            <a:pPr eaLnBrk="1" hangingPunct="1"/>
            <a:r>
              <a:rPr lang="en-US" altLang="en-US"/>
              <a:t>Dynamic multiple issue</a:t>
            </a:r>
          </a:p>
          <a:p>
            <a:pPr lvl="1" eaLnBrk="1" hangingPunct="1"/>
            <a:r>
              <a:rPr lang="en-US" altLang="en-US"/>
              <a:t>CPU examines instruction stream and chooses instructions to issue each cycle</a:t>
            </a:r>
          </a:p>
          <a:p>
            <a:pPr lvl="1" eaLnBrk="1" hangingPunct="1"/>
            <a:r>
              <a:rPr lang="en-US" altLang="en-US"/>
              <a:t>Compiler can help by reordering instructions</a:t>
            </a:r>
          </a:p>
          <a:p>
            <a:pPr lvl="1" eaLnBrk="1" hangingPunct="1"/>
            <a:r>
              <a:rPr lang="en-US" altLang="en-US"/>
              <a:t>CPU resolves hazards using advanced techniques at runtime</a:t>
            </a:r>
            <a:endParaRPr lang="en-AU" altLang="en-US"/>
          </a:p>
        </p:txBody>
      </p:sp>
      <p:sp>
        <p:nvSpPr>
          <p:cNvPr id="1116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6521FC6-A440-4377-8F93-46C0876C5150}" type="slidenum">
              <a:rPr lang="en-AU" altLang="en-US" sz="1400"/>
              <a:pPr/>
              <a:t>115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86802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1264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“Guess” what to do with an instruction</a:t>
            </a:r>
          </a:p>
          <a:p>
            <a:pPr lvl="1" eaLnBrk="1" hangingPunct="1"/>
            <a:r>
              <a:rPr lang="en-US" altLang="en-US"/>
              <a:t>Start operation as soon as possible</a:t>
            </a:r>
          </a:p>
          <a:p>
            <a:pPr lvl="1" eaLnBrk="1" hangingPunct="1"/>
            <a:r>
              <a:rPr lang="en-US" altLang="en-US"/>
              <a:t>Check whether guess was right</a:t>
            </a:r>
          </a:p>
          <a:p>
            <a:pPr lvl="2" eaLnBrk="1" hangingPunct="1"/>
            <a:r>
              <a:rPr lang="en-US" altLang="en-US"/>
              <a:t>If so, complete the operation</a:t>
            </a:r>
          </a:p>
          <a:p>
            <a:pPr lvl="2" eaLnBrk="1" hangingPunct="1"/>
            <a:r>
              <a:rPr lang="en-US" altLang="en-US"/>
              <a:t>If not, roll-back and do the right thing</a:t>
            </a:r>
          </a:p>
          <a:p>
            <a:pPr eaLnBrk="1" hangingPunct="1"/>
            <a:r>
              <a:rPr lang="en-US" altLang="en-US"/>
              <a:t>Common to static and dynamic multiple issue</a:t>
            </a:r>
          </a:p>
          <a:p>
            <a:pPr eaLnBrk="1" hangingPunct="1"/>
            <a:r>
              <a:rPr lang="en-US" altLang="en-US"/>
              <a:t>Examples</a:t>
            </a:r>
          </a:p>
          <a:p>
            <a:pPr lvl="1" eaLnBrk="1" hangingPunct="1"/>
            <a:r>
              <a:rPr lang="en-US" altLang="en-US"/>
              <a:t>Speculate on branch outcome</a:t>
            </a:r>
          </a:p>
          <a:p>
            <a:pPr lvl="2" eaLnBrk="1" hangingPunct="1"/>
            <a:r>
              <a:rPr lang="en-US" altLang="en-US"/>
              <a:t>Roll back if path taken is different</a:t>
            </a:r>
          </a:p>
          <a:p>
            <a:pPr lvl="1" eaLnBrk="1" hangingPunct="1"/>
            <a:r>
              <a:rPr lang="en-US" altLang="en-US"/>
              <a:t>Speculate on load</a:t>
            </a:r>
          </a:p>
          <a:p>
            <a:pPr lvl="2" eaLnBrk="1" hangingPunct="1"/>
            <a:r>
              <a:rPr lang="en-US" altLang="en-US"/>
              <a:t>Roll back if location is updated</a:t>
            </a:r>
            <a:endParaRPr lang="en-AU" altLang="en-US"/>
          </a:p>
        </p:txBody>
      </p:sp>
      <p:sp>
        <p:nvSpPr>
          <p:cNvPr id="1126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C02AC4A-32F1-4E7A-A318-8D930160BBD2}" type="slidenum">
              <a:rPr lang="en-AU" altLang="en-US" sz="1400"/>
              <a:pPr/>
              <a:t>116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5516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Compiler/Hardware Speculation</a:t>
            </a:r>
            <a:endParaRPr lang="en-AU" altLang="en-US" sz="4000"/>
          </a:p>
        </p:txBody>
      </p:sp>
      <p:sp>
        <p:nvSpPr>
          <p:cNvPr id="1136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can reorder instructions</a:t>
            </a:r>
          </a:p>
          <a:p>
            <a:pPr lvl="1" eaLnBrk="1" hangingPunct="1"/>
            <a:r>
              <a:rPr lang="en-US" altLang="en-US" smtClean="0"/>
              <a:t>e.g., move load before branch</a:t>
            </a:r>
          </a:p>
          <a:p>
            <a:pPr lvl="1" eaLnBrk="1" hangingPunct="1"/>
            <a:r>
              <a:rPr lang="en-US" altLang="en-US" smtClean="0"/>
              <a:t>Can include “fix-up” instructions to recover from incorrect guess</a:t>
            </a:r>
          </a:p>
          <a:p>
            <a:pPr eaLnBrk="1" hangingPunct="1"/>
            <a:r>
              <a:rPr lang="en-US" altLang="en-US" smtClean="0"/>
              <a:t>Hardware can look ahead for instructions to execute</a:t>
            </a:r>
          </a:p>
          <a:p>
            <a:pPr lvl="1" eaLnBrk="1" hangingPunct="1"/>
            <a:r>
              <a:rPr lang="en-US" altLang="en-US" smtClean="0"/>
              <a:t>Buffer results until it determines they are actually needed</a:t>
            </a:r>
          </a:p>
          <a:p>
            <a:pPr lvl="1" eaLnBrk="1" hangingPunct="1"/>
            <a:r>
              <a:rPr lang="en-US" altLang="en-US" smtClean="0"/>
              <a:t>Flush buffers on incorrect speculation</a:t>
            </a:r>
            <a:endParaRPr lang="en-AU" altLang="en-US" smtClean="0"/>
          </a:p>
        </p:txBody>
      </p:sp>
      <p:sp>
        <p:nvSpPr>
          <p:cNvPr id="1136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83DD80F-3B5A-48DB-99D4-8CD0E5BBAE2C}" type="slidenum">
              <a:rPr lang="en-AU" altLang="en-US" sz="1400"/>
              <a:pPr/>
              <a:t>117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799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 and Exceptions</a:t>
            </a:r>
            <a:endParaRPr lang="en-AU" altLang="en-US" smtClean="0"/>
          </a:p>
        </p:txBody>
      </p:sp>
      <p:sp>
        <p:nvSpPr>
          <p:cNvPr id="1146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What if exception occurs on a speculatively executed instruction?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e.g., speculative load before null-pointer check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Static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add ISA support for deferring exceptions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Dynamic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buffer exceptions until instruction completion (which may not occur)</a:t>
            </a:r>
            <a:endParaRPr lang="en-AU" altLang="en-US" smtClean="0"/>
          </a:p>
        </p:txBody>
      </p:sp>
      <p:sp>
        <p:nvSpPr>
          <p:cNvPr id="1146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135FD1A-1DC5-4E56-B23A-C8885D2900B2}" type="slidenum">
              <a:rPr lang="en-AU" altLang="en-US" sz="1400"/>
              <a:pPr/>
              <a:t>118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72016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Static Multiple Issue</a:t>
            </a:r>
            <a:endParaRPr lang="en-AU" altLang="en-US" smtClean="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groups instructions into “issue packets”</a:t>
            </a:r>
          </a:p>
          <a:p>
            <a:pPr lvl="1" eaLnBrk="1" hangingPunct="1"/>
            <a:r>
              <a:rPr lang="en-US" altLang="en-US" smtClean="0"/>
              <a:t>Group of instructions that can be issued on a single cycle</a:t>
            </a:r>
          </a:p>
          <a:p>
            <a:pPr lvl="1" eaLnBrk="1" hangingPunct="1"/>
            <a:r>
              <a:rPr lang="en-US" altLang="en-US" smtClean="0"/>
              <a:t>Determined by pipeline resources required</a:t>
            </a:r>
          </a:p>
          <a:p>
            <a:pPr eaLnBrk="1" hangingPunct="1"/>
            <a:r>
              <a:rPr lang="en-US" altLang="en-US" smtClean="0"/>
              <a:t>Think of an issue packet as a very long instruction</a:t>
            </a:r>
          </a:p>
          <a:p>
            <a:pPr lvl="1" eaLnBrk="1" hangingPunct="1"/>
            <a:r>
              <a:rPr lang="en-US" altLang="en-US" smtClean="0"/>
              <a:t>Specifies multiple concurrent operations</a:t>
            </a:r>
          </a:p>
          <a:p>
            <a:pPr lvl="1" eaLnBrk="1" hangingPunct="1"/>
            <a:r>
              <a:rPr lang="en-US" altLang="en-US" smtClean="0">
                <a:sym typeface="Symbol" panose="05050102010706020507" pitchFamily="18" charset="2"/>
              </a:rPr>
              <a:t> Very Long Instruction Word (</a:t>
            </a:r>
            <a:r>
              <a:rPr lang="en-US" altLang="en-US" smtClean="0"/>
              <a:t>VLIW)</a:t>
            </a:r>
          </a:p>
        </p:txBody>
      </p:sp>
      <p:sp>
        <p:nvSpPr>
          <p:cNvPr id="1157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E6D6A23-9B12-4541-803C-490CC938076D}" type="slidenum">
              <a:rPr lang="en-AU" altLang="en-US" sz="1400"/>
              <a:pPr/>
              <a:t>119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00832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Building a Datapath</a:t>
            </a:r>
            <a:endParaRPr lang="en-AU" altLang="en-US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Datapath</a:t>
            </a:r>
          </a:p>
          <a:p>
            <a:pPr lvl="1" eaLnBrk="1" hangingPunct="1"/>
            <a:r>
              <a:rPr lang="en-US" altLang="en-US" smtClean="0"/>
              <a:t>Elements that process data and addresses</a:t>
            </a:r>
            <a:br>
              <a:rPr lang="en-US" altLang="en-US" smtClean="0"/>
            </a:br>
            <a:r>
              <a:rPr lang="en-US" altLang="en-US" smtClean="0"/>
              <a:t>in the CPU</a:t>
            </a:r>
          </a:p>
          <a:p>
            <a:pPr lvl="2" eaLnBrk="1" hangingPunct="1"/>
            <a:r>
              <a:rPr lang="en-US" altLang="en-US" smtClean="0"/>
              <a:t>Registers, ALUs, mux’s, memories, …</a:t>
            </a:r>
          </a:p>
          <a:p>
            <a:pPr eaLnBrk="1" hangingPunct="1"/>
            <a:r>
              <a:rPr lang="en-US" altLang="en-US" smtClean="0"/>
              <a:t>We will build a MIPS datapath incrementally</a:t>
            </a:r>
          </a:p>
          <a:p>
            <a:pPr lvl="1" eaLnBrk="1" hangingPunct="1"/>
            <a:r>
              <a:rPr lang="en-US" altLang="en-US" smtClean="0"/>
              <a:t>Refining the overview design</a:t>
            </a:r>
            <a:endParaRPr lang="en-AU" altLang="en-US" smtClean="0"/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D10726A-8565-4578-8B76-4592E9B6F297}" type="slidenum">
              <a:rPr lang="en-AU" altLang="en-US" sz="1400"/>
              <a:pPr/>
              <a:t>12</a:t>
            </a:fld>
            <a:endParaRPr lang="en-AU" altLang="en-US" sz="1400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 rot="5400000">
            <a:off x="9141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§4.3 Building a Datapath</a:t>
            </a:r>
          </a:p>
        </p:txBody>
      </p:sp>
    </p:spTree>
    <p:extLst>
      <p:ext uri="{BB962C8B-B14F-4D97-AF65-F5344CB8AC3E}">
        <p14:creationId xmlns:p14="http://schemas.microsoft.com/office/powerpoint/2010/main" val="67964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Scheduling Static Multiple Issue</a:t>
            </a:r>
            <a:endParaRPr lang="en-AU" altLang="en-US" sz="4000"/>
          </a:p>
        </p:txBody>
      </p:sp>
      <p:sp>
        <p:nvSpPr>
          <p:cNvPr id="1167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must remove some/all hazards</a:t>
            </a:r>
          </a:p>
          <a:p>
            <a:pPr lvl="1" eaLnBrk="1" hangingPunct="1"/>
            <a:r>
              <a:rPr lang="en-US" altLang="en-US" smtClean="0"/>
              <a:t>Reorder instructions into issue packets</a:t>
            </a:r>
          </a:p>
          <a:p>
            <a:pPr lvl="1" eaLnBrk="1" hangingPunct="1"/>
            <a:r>
              <a:rPr lang="en-US" altLang="en-US" smtClean="0"/>
              <a:t>No dependencies with a packet</a:t>
            </a:r>
          </a:p>
          <a:p>
            <a:pPr lvl="1" eaLnBrk="1" hangingPunct="1"/>
            <a:r>
              <a:rPr lang="en-US" altLang="en-US" smtClean="0"/>
              <a:t>Possibly some dependencies between packets</a:t>
            </a:r>
          </a:p>
          <a:p>
            <a:pPr lvl="2" eaLnBrk="1" hangingPunct="1"/>
            <a:r>
              <a:rPr lang="en-US" altLang="en-US" smtClean="0"/>
              <a:t>Varies between ISAs; compiler must know!</a:t>
            </a:r>
          </a:p>
          <a:p>
            <a:pPr lvl="1" eaLnBrk="1" hangingPunct="1"/>
            <a:r>
              <a:rPr lang="en-US" altLang="en-US" smtClean="0"/>
              <a:t>Pad with nop if necessary</a:t>
            </a:r>
            <a:endParaRPr lang="en-AU" altLang="en-US" smtClean="0"/>
          </a:p>
          <a:p>
            <a:pPr eaLnBrk="1" hangingPunct="1"/>
            <a:endParaRPr lang="en-AU" altLang="en-US" smtClean="0"/>
          </a:p>
        </p:txBody>
      </p:sp>
      <p:sp>
        <p:nvSpPr>
          <p:cNvPr id="1167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872E0B6-DEA5-4C90-92BB-7772531C2FD3}" type="slidenum">
              <a:rPr lang="en-AU" altLang="en-US" sz="1400"/>
              <a:pPr/>
              <a:t>120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7258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365126"/>
            <a:ext cx="9029700" cy="76041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MIPS with Static Dual Issue</a:t>
            </a:r>
            <a:endParaRPr lang="en-AU" altLang="en-US" dirty="0" smtClean="0"/>
          </a:p>
        </p:txBody>
      </p:sp>
      <p:sp>
        <p:nvSpPr>
          <p:cNvPr id="1177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/>
              <a:t>Two-issue packets</a:t>
            </a:r>
          </a:p>
          <a:p>
            <a:pPr lvl="1" eaLnBrk="1" hangingPunct="1"/>
            <a:r>
              <a:rPr lang="en-US" altLang="en-US"/>
              <a:t>One ALU/branch instruction</a:t>
            </a:r>
          </a:p>
          <a:p>
            <a:pPr lvl="1" eaLnBrk="1" hangingPunct="1"/>
            <a:r>
              <a:rPr lang="en-US" altLang="en-US"/>
              <a:t>One load/store instruction</a:t>
            </a:r>
          </a:p>
          <a:p>
            <a:pPr lvl="1" eaLnBrk="1" hangingPunct="1"/>
            <a:r>
              <a:rPr lang="en-US" altLang="en-US"/>
              <a:t>64-bit aligned</a:t>
            </a:r>
          </a:p>
          <a:p>
            <a:pPr lvl="2" eaLnBrk="1" hangingPunct="1"/>
            <a:r>
              <a:rPr lang="en-US" altLang="en-US"/>
              <a:t>ALU/branch, then load/store</a:t>
            </a:r>
          </a:p>
          <a:p>
            <a:pPr lvl="2" eaLnBrk="1" hangingPunct="1"/>
            <a:r>
              <a:rPr lang="en-US" altLang="en-US"/>
              <a:t>Pad an unused instruction with nop</a:t>
            </a:r>
            <a:endParaRPr lang="en-AU" altLang="en-US"/>
          </a:p>
        </p:txBody>
      </p:sp>
      <p:sp>
        <p:nvSpPr>
          <p:cNvPr id="1177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3B995B8-C492-43BF-9980-A8838EFDE9B6}" type="slidenum">
              <a:rPr lang="en-AU" altLang="en-US" sz="1400"/>
              <a:pPr/>
              <a:t>121</a:t>
            </a:fld>
            <a:endParaRPr lang="en-AU" altLang="en-US" sz="1400"/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/>
        </p:nvGraphicFramePr>
        <p:xfrm>
          <a:off x="2782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/>
                <a:gridCol w="1547812"/>
                <a:gridCol w="677863"/>
                <a:gridCol w="677862"/>
                <a:gridCol w="679450"/>
                <a:gridCol w="677863"/>
                <a:gridCol w="677862"/>
                <a:gridCol w="677863"/>
                <a:gridCol w="677862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Address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type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+ 4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+ 12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+ 16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+ 20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65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365126"/>
            <a:ext cx="9029700" cy="749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MIPS with Static Dual Issue</a:t>
            </a:r>
            <a:endParaRPr lang="en-AU" altLang="en-US" dirty="0" smtClean="0"/>
          </a:p>
        </p:txBody>
      </p:sp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A18EFD2-9B22-4A07-ACCF-C30984FD7D17}" type="slidenum">
              <a:rPr lang="en-AU" altLang="en-US" sz="1400"/>
              <a:pPr/>
              <a:t>122</a:t>
            </a:fld>
            <a:endParaRPr lang="en-AU" altLang="en-US" sz="1400"/>
          </a:p>
        </p:txBody>
      </p:sp>
      <p:pic>
        <p:nvPicPr>
          <p:cNvPr id="118787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32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Hazards in the Dual-Issue MIPS</a:t>
            </a:r>
            <a:endParaRPr lang="en-AU" altLang="en-US" sz="4000"/>
          </a:p>
        </p:txBody>
      </p:sp>
      <p:sp>
        <p:nvSpPr>
          <p:cNvPr id="1198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instructions executing in parallel</a:t>
            </a:r>
          </a:p>
          <a:p>
            <a:pPr eaLnBrk="1" hangingPunct="1"/>
            <a:r>
              <a:rPr lang="en-US" altLang="en-US"/>
              <a:t>EX data hazard</a:t>
            </a:r>
          </a:p>
          <a:p>
            <a:pPr lvl="1" eaLnBrk="1" hangingPunct="1"/>
            <a:r>
              <a:rPr lang="en-US" altLang="en-US"/>
              <a:t>Forwarding avoided stalls with single-issue</a:t>
            </a:r>
          </a:p>
          <a:p>
            <a:pPr lvl="1" eaLnBrk="1" hangingPunct="1"/>
            <a:r>
              <a:rPr lang="en-US" altLang="en-US"/>
              <a:t>Now can’t use ALU result in load/store in same packet</a:t>
            </a:r>
          </a:p>
          <a:p>
            <a:pPr lvl="2" eaLnBrk="1" hangingPunct="1"/>
            <a:r>
              <a:rPr lang="en-US" altLang="en-US">
                <a:latin typeface="Lucida Console" panose="020B0609040504020204" pitchFamily="49" charset="0"/>
              </a:rPr>
              <a:t>add 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, $s0, $s1</a:t>
            </a:r>
            <a:br>
              <a:rPr lang="en-US" altLang="en-US">
                <a:latin typeface="Lucida Console" panose="020B0609040504020204" pitchFamily="49" charset="0"/>
              </a:rPr>
            </a:br>
            <a:r>
              <a:rPr lang="en-US" altLang="en-US">
                <a:latin typeface="Lucida Console" panose="020B0609040504020204" pitchFamily="49" charset="0"/>
              </a:rPr>
              <a:t>load $s2, 0(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)</a:t>
            </a:r>
          </a:p>
          <a:p>
            <a:pPr lvl="2" eaLnBrk="1" hangingPunct="1"/>
            <a:r>
              <a:rPr lang="en-US" altLang="en-US"/>
              <a:t>Split into two packets, effectively a stall</a:t>
            </a:r>
          </a:p>
          <a:p>
            <a:pPr eaLnBrk="1" hangingPunct="1"/>
            <a:r>
              <a:rPr lang="en-US" altLang="en-US"/>
              <a:t>Load-use hazard</a:t>
            </a:r>
          </a:p>
          <a:p>
            <a:pPr lvl="1" eaLnBrk="1" hangingPunct="1"/>
            <a:r>
              <a:rPr lang="en-US" altLang="en-US"/>
              <a:t>Still one cycle use latency, but now two instructions</a:t>
            </a:r>
          </a:p>
          <a:p>
            <a:pPr eaLnBrk="1" hangingPunct="1"/>
            <a:r>
              <a:rPr lang="en-US" altLang="en-US"/>
              <a:t>More aggressive scheduling required</a:t>
            </a:r>
            <a:endParaRPr lang="en-AU" altLang="en-US"/>
          </a:p>
        </p:txBody>
      </p:sp>
      <p:sp>
        <p:nvSpPr>
          <p:cNvPr id="1198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B8E520C-D5A8-4D2D-9CDA-B86140BE6B22}" type="slidenum">
              <a:rPr lang="en-AU" altLang="en-US" sz="1400"/>
              <a:pPr/>
              <a:t>123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78095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192086"/>
            <a:ext cx="9029700" cy="7604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Scheduling Example</a:t>
            </a:r>
            <a:endParaRPr lang="en-AU" altLang="en-US" dirty="0" smtClean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Schedule this for dual-issue MIPS</a:t>
            </a:r>
            <a:endParaRPr lang="en-AU" altLang="en-US" sz="2400">
              <a:latin typeface="Lucida Console" panose="020B0609040504020204" pitchFamily="49" charset="0"/>
            </a:endParaRPr>
          </a:p>
        </p:txBody>
      </p:sp>
      <p:sp>
        <p:nvSpPr>
          <p:cNvPr id="1208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3D20978-822F-47DE-80FA-CC1BBA6C8719}" type="slidenum">
              <a:rPr lang="en-AU" altLang="en-US" sz="1400"/>
              <a:pPr/>
              <a:t>124</a:t>
            </a:fld>
            <a:endParaRPr lang="en-AU" altLang="en-US" sz="1400"/>
          </a:p>
        </p:txBody>
      </p:sp>
      <p:sp>
        <p:nvSpPr>
          <p:cNvPr id="120837" name="Rectangle 4"/>
          <p:cNvSpPr>
            <a:spLocks noChangeArrowheads="1"/>
          </p:cNvSpPr>
          <p:nvPr/>
        </p:nvSpPr>
        <p:spPr bwMode="auto">
          <a:xfrm>
            <a:off x="2782888" y="1989139"/>
            <a:ext cx="73469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en-US" sz="2000">
                <a:latin typeface="Lucida Console" panose="020B0609040504020204" pitchFamily="49" charset="0"/>
              </a:rPr>
              <a:t>Loop: lw  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$t0=array element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addu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$s2    # add scalar in $s2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sw  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store result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addi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$s1,–4      # decrement pointer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bne 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2711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0870" name="Rectangle 37"/>
          <p:cNvSpPr>
            <a:spLocks noChangeArrowheads="1"/>
          </p:cNvSpPr>
          <p:nvPr/>
        </p:nvSpPr>
        <p:spPr bwMode="auto">
          <a:xfrm>
            <a:off x="2706688" y="566102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IPC = 5/4 = 1.25 (c.f. peak IPC = 2)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0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</a:t>
            </a:r>
            <a:endParaRPr lang="en-AU" altLang="en-US" smtClean="0"/>
          </a:p>
        </p:txBody>
      </p:sp>
      <p:sp>
        <p:nvSpPr>
          <p:cNvPr id="1218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Replicate loop body to expose more parallelism</a:t>
            </a:r>
          </a:p>
          <a:p>
            <a:pPr lvl="1" eaLnBrk="1" hangingPunct="1"/>
            <a:r>
              <a:rPr lang="en-US" altLang="en-US" smtClean="0"/>
              <a:t>Reduces loop-control overhead</a:t>
            </a:r>
          </a:p>
          <a:p>
            <a:pPr eaLnBrk="1" hangingPunct="1"/>
            <a:r>
              <a:rPr lang="en-US" altLang="en-US" smtClean="0"/>
              <a:t>Use different registers per replication</a:t>
            </a:r>
          </a:p>
          <a:p>
            <a:pPr lvl="1" eaLnBrk="1" hangingPunct="1"/>
            <a:r>
              <a:rPr lang="en-US" altLang="en-US" smtClean="0"/>
              <a:t>Called “register renaming”</a:t>
            </a:r>
            <a:endParaRPr lang="en-AU" altLang="en-US" smtClean="0"/>
          </a:p>
          <a:p>
            <a:pPr lvl="1" eaLnBrk="1" hangingPunct="1"/>
            <a:r>
              <a:rPr lang="en-US" altLang="en-US" smtClean="0"/>
              <a:t>Avoid loop-carried “anti-dependencies”</a:t>
            </a:r>
          </a:p>
          <a:p>
            <a:pPr lvl="2" eaLnBrk="1" hangingPunct="1"/>
            <a:r>
              <a:rPr lang="en-US" altLang="en-US" smtClean="0"/>
              <a:t>Store followed by a load of the same register</a:t>
            </a:r>
          </a:p>
          <a:p>
            <a:pPr lvl="2" eaLnBrk="1" hangingPunct="1"/>
            <a:r>
              <a:rPr lang="en-US" altLang="en-US" smtClean="0"/>
              <a:t>Aka “name dependence”</a:t>
            </a:r>
            <a:r>
              <a:rPr lang="en-US" altLang="en-US" smtClean="0"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en-US" altLang="en-US" smtClean="0"/>
              <a:t>Reuse of a register name</a:t>
            </a:r>
          </a:p>
        </p:txBody>
      </p:sp>
      <p:sp>
        <p:nvSpPr>
          <p:cNvPr id="1218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EC495ED-5CE6-4E51-9B2B-73A33839D2F3}" type="slidenum">
              <a:rPr lang="en-AU" altLang="en-US" sz="1400"/>
              <a:pPr/>
              <a:t>125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716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 Example</a:t>
            </a:r>
            <a:endParaRPr lang="en-AU" altLang="en-US" smtClean="0"/>
          </a:p>
        </p:txBody>
      </p:sp>
      <p:sp>
        <p:nvSpPr>
          <p:cNvPr id="12288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en-US"/>
              <a:t>IPC = 14/8 = 1.75</a:t>
            </a:r>
          </a:p>
          <a:p>
            <a:pPr lvl="1" eaLnBrk="1" hangingPunct="1"/>
            <a:r>
              <a:rPr lang="en-US" altLang="en-US"/>
              <a:t>Closer to 2, but at cost of registers and code size</a:t>
            </a:r>
            <a:endParaRPr lang="en-AU" altLang="en-US"/>
          </a:p>
        </p:txBody>
      </p:sp>
      <p:sp>
        <p:nvSpPr>
          <p:cNvPr id="1228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EC34315-40E9-4399-B720-D07EA650833A}" type="slidenum">
              <a:rPr lang="en-AU" altLang="en-US" sz="1400"/>
              <a:pPr/>
              <a:t>126</a:t>
            </a:fld>
            <a:endParaRPr lang="en-AU" altLang="en-US" sz="1400"/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2711450" y="1557339"/>
          <a:ext cx="7272338" cy="3017835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$t4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7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2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Multiple Issue</a:t>
            </a:r>
            <a:endParaRPr lang="en-AU" altLang="en-US" smtClean="0"/>
          </a:p>
        </p:txBody>
      </p:sp>
      <p:sp>
        <p:nvSpPr>
          <p:cNvPr id="1239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“Superscalar” processors</a:t>
            </a:r>
          </a:p>
          <a:p>
            <a:pPr eaLnBrk="1" hangingPunct="1"/>
            <a:r>
              <a:rPr lang="en-US" altLang="en-US" smtClean="0"/>
              <a:t>CPU decides whether to issue 0, 1, 2, … each cycle</a:t>
            </a:r>
          </a:p>
          <a:p>
            <a:pPr lvl="1" eaLnBrk="1" hangingPunct="1"/>
            <a:r>
              <a:rPr lang="en-US" altLang="en-US" smtClean="0"/>
              <a:t>Avoiding structural and data hazards</a:t>
            </a:r>
          </a:p>
          <a:p>
            <a:pPr eaLnBrk="1" hangingPunct="1"/>
            <a:r>
              <a:rPr lang="en-US" altLang="en-US" smtClean="0"/>
              <a:t>Avoids the need for compiler scheduling</a:t>
            </a:r>
          </a:p>
          <a:p>
            <a:pPr lvl="1" eaLnBrk="1" hangingPunct="1"/>
            <a:r>
              <a:rPr lang="en-US" altLang="en-US" smtClean="0"/>
              <a:t>Though it may still help</a:t>
            </a:r>
          </a:p>
          <a:p>
            <a:pPr lvl="1" eaLnBrk="1" hangingPunct="1"/>
            <a:r>
              <a:rPr lang="en-US" altLang="en-US" smtClean="0"/>
              <a:t>Code semantics ensured by the CPU</a:t>
            </a:r>
            <a:endParaRPr lang="en-AU" altLang="en-US" smtClean="0"/>
          </a:p>
        </p:txBody>
      </p:sp>
      <p:sp>
        <p:nvSpPr>
          <p:cNvPr id="1239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769EEC1-D28F-4D4B-B70F-EF4CFC52996A}" type="slidenum">
              <a:rPr lang="en-AU" altLang="en-US" sz="1400"/>
              <a:pPr/>
              <a:t>127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78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Pipeline Scheduling</a:t>
            </a:r>
            <a:endParaRPr lang="en-AU" altLang="en-US" smtClean="0"/>
          </a:p>
        </p:txBody>
      </p:sp>
      <p:sp>
        <p:nvSpPr>
          <p:cNvPr id="1249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Allow the CPU to execute instructions out of order to avoid stalls</a:t>
            </a:r>
          </a:p>
          <a:p>
            <a:pPr lvl="1" eaLnBrk="1" hangingPunct="1"/>
            <a:r>
              <a:rPr lang="en-US" altLang="en-US" smtClean="0"/>
              <a:t>But commit result to registers in order</a:t>
            </a:r>
          </a:p>
          <a:p>
            <a:pPr eaLnBrk="1" hangingPunct="1"/>
            <a:r>
              <a:rPr lang="en-US" altLang="en-US" smtClean="0"/>
              <a:t>Example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	</a:t>
            </a:r>
            <a:r>
              <a:rPr lang="fr-FR" altLang="en-US" smtClean="0">
                <a:latin typeface="Lucida Console" panose="020B0609040504020204" pitchFamily="49" charset="0"/>
              </a:rPr>
              <a:t>lw   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20($s2)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addu  $t1,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$t2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sub   $s4, $s4, $t3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slti  $t5, $s4, 20</a:t>
            </a:r>
          </a:p>
          <a:p>
            <a:pPr lvl="1" eaLnBrk="1" hangingPunct="1"/>
            <a:r>
              <a:rPr lang="en-US" altLang="en-US" smtClean="0"/>
              <a:t>Can start </a:t>
            </a:r>
            <a:r>
              <a:rPr lang="en-US" altLang="en-US" smtClean="0">
                <a:latin typeface="Lucida Console" panose="020B0609040504020204" pitchFamily="49" charset="0"/>
              </a:rPr>
              <a:t>sub</a:t>
            </a:r>
            <a:r>
              <a:rPr lang="en-US" altLang="en-US" smtClean="0"/>
              <a:t> while </a:t>
            </a:r>
            <a:r>
              <a:rPr lang="en-US" altLang="en-US" smtClean="0">
                <a:latin typeface="Lucida Console" panose="020B0609040504020204" pitchFamily="49" charset="0"/>
              </a:rPr>
              <a:t>addu</a:t>
            </a:r>
            <a:r>
              <a:rPr lang="en-US" altLang="en-US" smtClean="0"/>
              <a:t> is waiting for lw</a:t>
            </a:r>
          </a:p>
        </p:txBody>
      </p:sp>
      <p:sp>
        <p:nvSpPr>
          <p:cNvPr id="1249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BCEEEB6-4559-4646-9A88-3B3E523C00B3}" type="slidenum">
              <a:rPr lang="en-AU" altLang="en-US" sz="1400"/>
              <a:pPr/>
              <a:t>128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4412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8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365126"/>
            <a:ext cx="9029700" cy="6524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Dynamically Scheduled CPU</a:t>
            </a:r>
            <a:endParaRPr lang="en-AU" altLang="en-US" dirty="0" smtClean="0"/>
          </a:p>
        </p:txBody>
      </p:sp>
      <p:sp>
        <p:nvSpPr>
          <p:cNvPr id="1259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0E56222-129A-476F-944C-C0C2B598EC0D}" type="slidenum">
              <a:rPr lang="en-AU" altLang="en-US" sz="1400"/>
              <a:pPr/>
              <a:t>129</a:t>
            </a:fld>
            <a:endParaRPr lang="en-AU" altLang="en-US" sz="1400"/>
          </a:p>
        </p:txBody>
      </p:sp>
      <p:sp>
        <p:nvSpPr>
          <p:cNvPr id="125955" name="Freeform 9"/>
          <p:cNvSpPr>
            <a:spLocks/>
          </p:cNvSpPr>
          <p:nvPr/>
        </p:nvSpPr>
        <p:spPr bwMode="auto">
          <a:xfrm>
            <a:off x="6819901" y="3194051"/>
            <a:ext cx="1065213" cy="1362075"/>
          </a:xfrm>
          <a:custGeom>
            <a:avLst/>
            <a:gdLst>
              <a:gd name="T0" fmla="*/ 0 w 671"/>
              <a:gd name="T1" fmla="*/ 2147483647 h 858"/>
              <a:gd name="T2" fmla="*/ 2147483647 w 671"/>
              <a:gd name="T3" fmla="*/ 2147483647 h 858"/>
              <a:gd name="T4" fmla="*/ 2147483647 w 671"/>
              <a:gd name="T5" fmla="*/ 2147483647 h 858"/>
              <a:gd name="T6" fmla="*/ 2147483647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  <a:gd name="T12" fmla="*/ 0 w 671"/>
              <a:gd name="T13" fmla="*/ 0 h 858"/>
              <a:gd name="T14" fmla="*/ 671 w 671"/>
              <a:gd name="T15" fmla="*/ 858 h 8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6" name="Freeform 13"/>
          <p:cNvSpPr>
            <a:spLocks/>
          </p:cNvSpPr>
          <p:nvPr/>
        </p:nvSpPr>
        <p:spPr bwMode="auto">
          <a:xfrm>
            <a:off x="5781675" y="3041650"/>
            <a:ext cx="2459038" cy="2152650"/>
          </a:xfrm>
          <a:custGeom>
            <a:avLst/>
            <a:gdLst>
              <a:gd name="T0" fmla="*/ 0 w 1549"/>
              <a:gd name="T1" fmla="*/ 2147483647 h 1356"/>
              <a:gd name="T2" fmla="*/ 2147483647 w 1549"/>
              <a:gd name="T3" fmla="*/ 2147483647 h 1356"/>
              <a:gd name="T4" fmla="*/ 2147483647 w 1549"/>
              <a:gd name="T5" fmla="*/ 2147483647 h 1356"/>
              <a:gd name="T6" fmla="*/ 2147483647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  <a:gd name="T12" fmla="*/ 0 w 1549"/>
              <a:gd name="T13" fmla="*/ 0 h 1356"/>
              <a:gd name="T14" fmla="*/ 1549 w 1549"/>
              <a:gd name="T15" fmla="*/ 1356 h 13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7" name="Rectangle 14"/>
          <p:cNvSpPr>
            <a:spLocks noChangeArrowheads="1"/>
          </p:cNvSpPr>
          <p:nvPr/>
        </p:nvSpPr>
        <p:spPr bwMode="auto">
          <a:xfrm>
            <a:off x="7104064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25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60" name="AutoShape 11"/>
          <p:cNvSpPr>
            <a:spLocks/>
          </p:cNvSpPr>
          <p:nvPr/>
        </p:nvSpPr>
        <p:spPr bwMode="auto">
          <a:xfrm>
            <a:off x="8759825" y="4292601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Results also sent to any waiting reservation stations</a:t>
            </a:r>
          </a:p>
        </p:txBody>
      </p:sp>
      <p:sp>
        <p:nvSpPr>
          <p:cNvPr id="125961" name="AutoShape 12"/>
          <p:cNvSpPr>
            <a:spLocks/>
          </p:cNvSpPr>
          <p:nvPr/>
        </p:nvSpPr>
        <p:spPr bwMode="auto">
          <a:xfrm>
            <a:off x="1847851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Reorders buffer for register writes</a:t>
            </a:r>
          </a:p>
        </p:txBody>
      </p:sp>
      <p:sp>
        <p:nvSpPr>
          <p:cNvPr id="125962" name="AutoShape 15"/>
          <p:cNvSpPr>
            <a:spLocks/>
          </p:cNvSpPr>
          <p:nvPr/>
        </p:nvSpPr>
        <p:spPr bwMode="auto">
          <a:xfrm>
            <a:off x="6527801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Can supply operands for issued instructions</a:t>
            </a:r>
          </a:p>
        </p:txBody>
      </p:sp>
      <p:sp>
        <p:nvSpPr>
          <p:cNvPr id="125963" name="AutoShape 16"/>
          <p:cNvSpPr>
            <a:spLocks/>
          </p:cNvSpPr>
          <p:nvPr/>
        </p:nvSpPr>
        <p:spPr bwMode="auto">
          <a:xfrm>
            <a:off x="8759825" y="1268414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Preserves dependencies</a:t>
            </a:r>
          </a:p>
        </p:txBody>
      </p:sp>
      <p:sp>
        <p:nvSpPr>
          <p:cNvPr id="125964" name="AutoShape 17"/>
          <p:cNvSpPr>
            <a:spLocks/>
          </p:cNvSpPr>
          <p:nvPr/>
        </p:nvSpPr>
        <p:spPr bwMode="auto">
          <a:xfrm>
            <a:off x="8759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Hold pending operands</a:t>
            </a:r>
          </a:p>
        </p:txBody>
      </p:sp>
    </p:spTree>
    <p:extLst>
      <p:ext uri="{BB962C8B-B14F-4D97-AF65-F5344CB8AC3E}">
        <p14:creationId xmlns:p14="http://schemas.microsoft.com/office/powerpoint/2010/main" val="31739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Fetch</a:t>
            </a:r>
            <a:endParaRPr lang="en-AU" altLang="en-US" smtClean="0"/>
          </a:p>
        </p:txBody>
      </p:sp>
      <p:sp>
        <p:nvSpPr>
          <p:cNvPr id="1536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C588AEB-30E8-4099-8F5B-D6132774AAE0}" type="slidenum">
              <a:rPr lang="en-AU" altLang="en-US" sz="1400"/>
              <a:pPr/>
              <a:t>13</a:t>
            </a:fld>
            <a:endParaRPr lang="en-AU" altLang="en-US" sz="1400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35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32-bit register</a:t>
            </a:r>
            <a:endParaRPr lang="en-AU" alt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8832851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Increment by 4 for next instruction</a:t>
            </a:r>
            <a:endParaRPr lang="en-AU" altLang="en-US"/>
          </a:p>
        </p:txBody>
      </p:sp>
      <p:pic>
        <p:nvPicPr>
          <p:cNvPr id="15366" name="Picture 6" descr="f04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628776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Register Renaming</a:t>
            </a:r>
            <a:endParaRPr lang="en-AU" altLang="en-US" smtClean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Reservation stations and reorder buffer effectively provide register renaming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On instruction issue to reservation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available in register file or reorder buffer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Copied to reservation station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No longer required in the register; can be overwritten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not yet available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It will be provided to the reservation station by a function unit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Register update may not be required</a:t>
            </a:r>
            <a:endParaRPr lang="en-AU" altLang="en-US" smtClean="0"/>
          </a:p>
        </p:txBody>
      </p:sp>
      <p:sp>
        <p:nvSpPr>
          <p:cNvPr id="1269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FFB0A5D-8F0A-41DA-9965-D751BCBF9A35}" type="slidenum">
              <a:rPr lang="en-AU" altLang="en-US" sz="1400"/>
              <a:pPr/>
              <a:t>130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0256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2800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Predict branch and continue issuing</a:t>
            </a:r>
          </a:p>
          <a:p>
            <a:pPr lvl="1" eaLnBrk="1" hangingPunct="1"/>
            <a:r>
              <a:rPr lang="en-US" altLang="en-US" smtClean="0"/>
              <a:t>Don’t commit until branch outcome determined</a:t>
            </a:r>
          </a:p>
          <a:p>
            <a:pPr eaLnBrk="1" hangingPunct="1"/>
            <a:r>
              <a:rPr lang="en-US" altLang="en-US" smtClean="0"/>
              <a:t>Load speculation</a:t>
            </a:r>
          </a:p>
          <a:p>
            <a:pPr lvl="1" eaLnBrk="1" hangingPunct="1"/>
            <a:r>
              <a:rPr lang="en-US" altLang="en-US" smtClean="0"/>
              <a:t>Avoid load and cache miss delay</a:t>
            </a:r>
          </a:p>
          <a:p>
            <a:pPr lvl="2" eaLnBrk="1" hangingPunct="1"/>
            <a:r>
              <a:rPr lang="en-US" altLang="en-US" smtClean="0"/>
              <a:t>Predict the effective address</a:t>
            </a:r>
          </a:p>
          <a:p>
            <a:pPr lvl="2" eaLnBrk="1" hangingPunct="1"/>
            <a:r>
              <a:rPr lang="en-US" altLang="en-US" smtClean="0"/>
              <a:t>Predict loaded value</a:t>
            </a:r>
          </a:p>
          <a:p>
            <a:pPr lvl="2" eaLnBrk="1" hangingPunct="1"/>
            <a:r>
              <a:rPr lang="en-US" altLang="en-US" smtClean="0"/>
              <a:t>Load before completing outstanding stores</a:t>
            </a:r>
          </a:p>
          <a:p>
            <a:pPr lvl="2" eaLnBrk="1" hangingPunct="1"/>
            <a:r>
              <a:rPr lang="en-US" altLang="en-US" smtClean="0"/>
              <a:t>Bypass stored values to load unit</a:t>
            </a:r>
          </a:p>
          <a:p>
            <a:pPr lvl="1" eaLnBrk="1" hangingPunct="1"/>
            <a:r>
              <a:rPr lang="en-US" altLang="en-US" smtClean="0"/>
              <a:t>Don’t commit load until speculation cleared</a:t>
            </a:r>
            <a:endParaRPr lang="en-AU" altLang="en-US" smtClean="0"/>
          </a:p>
        </p:txBody>
      </p:sp>
      <p:sp>
        <p:nvSpPr>
          <p:cNvPr id="1280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A3846DF-12BF-40C0-8BC2-94B55494409C}" type="slidenum">
              <a:rPr lang="en-AU" altLang="en-US" sz="1400"/>
              <a:pPr/>
              <a:t>131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8704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Do Dynamic Scheduling?</a:t>
            </a:r>
            <a:endParaRPr lang="en-AU" altLang="en-US" smtClean="0"/>
          </a:p>
        </p:txBody>
      </p:sp>
      <p:sp>
        <p:nvSpPr>
          <p:cNvPr id="129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not just let the compiler schedule code?</a:t>
            </a:r>
          </a:p>
          <a:p>
            <a:pPr eaLnBrk="1" hangingPunct="1"/>
            <a:r>
              <a:rPr lang="en-US" altLang="en-US" smtClean="0"/>
              <a:t>Not all stalls are predicable</a:t>
            </a:r>
          </a:p>
          <a:p>
            <a:pPr lvl="1" eaLnBrk="1" hangingPunct="1"/>
            <a:r>
              <a:rPr lang="en-US" altLang="en-US" smtClean="0"/>
              <a:t>e.g., cache misses</a:t>
            </a:r>
          </a:p>
          <a:p>
            <a:pPr eaLnBrk="1" hangingPunct="1"/>
            <a:r>
              <a:rPr lang="en-US" altLang="en-US" smtClean="0"/>
              <a:t>Can’t always schedule around branches</a:t>
            </a:r>
          </a:p>
          <a:p>
            <a:pPr lvl="1" eaLnBrk="1" hangingPunct="1"/>
            <a:r>
              <a:rPr lang="en-US" altLang="en-US" smtClean="0"/>
              <a:t>Branch outcome is dynamically determined</a:t>
            </a:r>
          </a:p>
          <a:p>
            <a:pPr eaLnBrk="1" hangingPunct="1"/>
            <a:r>
              <a:rPr lang="en-US" altLang="en-US" smtClean="0"/>
              <a:t>Different implementations of an ISA have different latencies and hazards</a:t>
            </a:r>
          </a:p>
        </p:txBody>
      </p:sp>
      <p:sp>
        <p:nvSpPr>
          <p:cNvPr id="1290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3542704-773D-492A-B92C-3060AFBA7224}" type="slidenum">
              <a:rPr lang="en-AU" altLang="en-US" sz="1400"/>
              <a:pPr/>
              <a:t>132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2404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365126"/>
            <a:ext cx="9029700" cy="615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Does Multiple Issue Work?</a:t>
            </a:r>
            <a:endParaRPr lang="en-AU" altLang="en-US" dirty="0" smtClean="0"/>
          </a:p>
        </p:txBody>
      </p:sp>
      <p:sp>
        <p:nvSpPr>
          <p:cNvPr id="13005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/>
              <a:t>Yes, but not as much as we’d like</a:t>
            </a:r>
          </a:p>
          <a:p>
            <a:pPr eaLnBrk="1" hangingPunct="1"/>
            <a:r>
              <a:rPr lang="en-US" altLang="en-US"/>
              <a:t>Programs have real dependencies that limit ILP</a:t>
            </a:r>
          </a:p>
          <a:p>
            <a:pPr eaLnBrk="1" hangingPunct="1"/>
            <a:r>
              <a:rPr lang="en-US" altLang="en-US"/>
              <a:t>Some dependencies are hard to eliminate</a:t>
            </a:r>
          </a:p>
          <a:p>
            <a:pPr lvl="1" eaLnBrk="1" hangingPunct="1"/>
            <a:r>
              <a:rPr lang="en-US" altLang="en-US"/>
              <a:t>e.g., pointer aliasing</a:t>
            </a:r>
          </a:p>
          <a:p>
            <a:pPr eaLnBrk="1" hangingPunct="1"/>
            <a:r>
              <a:rPr lang="en-US" altLang="en-US"/>
              <a:t>Some parallelism is hard to expose</a:t>
            </a:r>
          </a:p>
          <a:p>
            <a:pPr lvl="1" eaLnBrk="1" hangingPunct="1"/>
            <a:r>
              <a:rPr lang="en-US" altLang="en-US"/>
              <a:t>Limited window size during instruction issue</a:t>
            </a:r>
          </a:p>
          <a:p>
            <a:pPr eaLnBrk="1" hangingPunct="1"/>
            <a:r>
              <a:rPr lang="en-US" altLang="en-US"/>
              <a:t>Memory delays and limited bandwidth</a:t>
            </a:r>
          </a:p>
          <a:p>
            <a:pPr lvl="1" eaLnBrk="1" hangingPunct="1"/>
            <a:r>
              <a:rPr lang="en-US" altLang="en-US"/>
              <a:t>Hard to keep pipelines full</a:t>
            </a:r>
          </a:p>
          <a:p>
            <a:pPr eaLnBrk="1" hangingPunct="1"/>
            <a:r>
              <a:rPr lang="en-AU" altLang="en-US"/>
              <a:t>Speculation can help if done well</a:t>
            </a:r>
          </a:p>
        </p:txBody>
      </p:sp>
      <p:sp>
        <p:nvSpPr>
          <p:cNvPr id="1300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ACF2F55-23E8-45D6-8E31-21BC5575C855}" type="slidenum">
              <a:rPr lang="en-AU" altLang="en-US" sz="1400"/>
              <a:pPr/>
              <a:t>133</a:t>
            </a:fld>
            <a:endParaRPr lang="en-AU" altLang="en-US" sz="1400"/>
          </a:p>
        </p:txBody>
      </p:sp>
      <p:sp>
        <p:nvSpPr>
          <p:cNvPr id="130053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5633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365125"/>
            <a:ext cx="9029700" cy="7604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altLang="en-US" dirty="0" smtClean="0"/>
              <a:t>Power Efficiency</a:t>
            </a:r>
          </a:p>
        </p:txBody>
      </p:sp>
      <p:sp>
        <p:nvSpPr>
          <p:cNvPr id="13107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 smtClean="0"/>
              <a:t>Complexity of dynamic scheduling and speculations requires power</a:t>
            </a:r>
          </a:p>
          <a:p>
            <a:pPr eaLnBrk="1" hangingPunct="1"/>
            <a:r>
              <a:rPr lang="en-AU" altLang="en-US" smtClean="0"/>
              <a:t>Multiple simpler cores may be better</a:t>
            </a:r>
          </a:p>
        </p:txBody>
      </p:sp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257DF15-E2EF-47F8-8F5D-5919522D75F6}" type="slidenum">
              <a:rPr lang="en-AU" altLang="en-US" sz="1400"/>
              <a:pPr/>
              <a:t>134</a:t>
            </a:fld>
            <a:endParaRPr lang="en-AU" altLang="en-US" sz="1400"/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/>
        </p:nvGraphicFramePr>
        <p:xfrm>
          <a:off x="2208213" y="2924176"/>
          <a:ext cx="8208962" cy="3109919"/>
        </p:xfrm>
        <a:graphic>
          <a:graphicData uri="http://schemas.openxmlformats.org/drawingml/2006/table">
            <a:tbl>
              <a:tblPr/>
              <a:tblGrid>
                <a:gridCol w="1422400"/>
                <a:gridCol w="881062"/>
                <a:gridCol w="1058863"/>
                <a:gridCol w="968375"/>
                <a:gridCol w="863600"/>
                <a:gridCol w="1209675"/>
                <a:gridCol w="835025"/>
                <a:gridCol w="969962"/>
              </a:tblGrid>
              <a:tr h="51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Microprocessor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Clock Rate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Issue width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Out-of-order/ Speculation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7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>
          <a:xfrm>
            <a:off x="2009775" y="0"/>
            <a:ext cx="9029700" cy="6731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Cortex A8 and Intel i7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208214" y="1125539"/>
          <a:ext cx="7527926" cy="49736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076"/>
                <a:gridCol w="2351925"/>
                <a:gridCol w="2351925"/>
              </a:tblGrid>
              <a:tr h="3707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Processor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ARM A8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Intel Core i7 920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Market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Personal</a:t>
                      </a:r>
                      <a:r>
                        <a:rPr lang="en-US" sz="1600" baseline="0" dirty="0" smtClean="0"/>
                        <a:t> Mobile Device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Server, cloud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Thermal design</a:t>
                      </a:r>
                      <a:r>
                        <a:rPr lang="en-US" sz="1600" baseline="0" dirty="0" smtClean="0"/>
                        <a:t> power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Clock rate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2.66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Cores/Chip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Floating point?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Multiple issue?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instructions/clock cycle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</a:t>
                      </a:r>
                      <a:r>
                        <a:rPr lang="en-US" sz="1600" baseline="0" dirty="0" smtClean="0"/>
                        <a:t> stages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5791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 schedule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Static in-order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r>
                        <a:rPr lang="en-US" sz="1600" baseline="0" dirty="0" smtClean="0"/>
                        <a:t> out-of-order with speculation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Branch</a:t>
                      </a:r>
                      <a:r>
                        <a:rPr lang="en-US" sz="1600" baseline="0" dirty="0" smtClean="0"/>
                        <a:t> prediction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r>
                        <a:rPr lang="en-US" sz="1600" baseline="30000" dirty="0" smtClean="0"/>
                        <a:t>st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I, 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I, 32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r>
                        <a:rPr lang="en-US" sz="1600" baseline="30000" dirty="0" smtClean="0"/>
                        <a:t>nd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128-1024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256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r>
                        <a:rPr lang="en-US" sz="1600" baseline="30000" dirty="0" smtClean="0"/>
                        <a:t>rd</a:t>
                      </a:r>
                      <a:r>
                        <a:rPr lang="en-US" sz="1600" dirty="0" smtClean="0"/>
                        <a:t> level caches</a:t>
                      </a:r>
                      <a:r>
                        <a:rPr lang="en-US" sz="1600" baseline="0" dirty="0" smtClean="0"/>
                        <a:t> (shared)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2- 8 MB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</a:tbl>
          </a:graphicData>
        </a:graphic>
      </p:graphicFrame>
      <p:sp>
        <p:nvSpPr>
          <p:cNvPr id="13216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9E0379A-7361-4B98-97E4-E6AC8E70C476}" type="slidenum">
              <a:rPr lang="en-AU" altLang="en-US" sz="1400"/>
              <a:pPr/>
              <a:t>135</a:t>
            </a:fld>
            <a:endParaRPr lang="en-AU" altLang="en-US" sz="1400"/>
          </a:p>
        </p:txBody>
      </p:sp>
      <p:sp>
        <p:nvSpPr>
          <p:cNvPr id="132162" name="Text Box 3"/>
          <p:cNvSpPr txBox="1">
            <a:spLocks noChangeArrowheads="1"/>
          </p:cNvSpPr>
          <p:nvPr/>
        </p:nvSpPr>
        <p:spPr bwMode="auto">
          <a:xfrm rot="5400000">
            <a:off x="7103269" y="3193256"/>
            <a:ext cx="67627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§4.11 Real Stuff: The ARM Cortex-A8 and Intel Core i7 Pipelines</a:t>
            </a:r>
          </a:p>
        </p:txBody>
      </p:sp>
    </p:spTree>
    <p:extLst>
      <p:ext uri="{BB962C8B-B14F-4D97-AF65-F5344CB8AC3E}">
        <p14:creationId xmlns:p14="http://schemas.microsoft.com/office/powerpoint/2010/main" val="329604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2286000" y="193676"/>
            <a:ext cx="9029700" cy="6731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ARM Cortex-A8 Pipeline</a:t>
            </a:r>
          </a:p>
        </p:txBody>
      </p:sp>
      <p:sp>
        <p:nvSpPr>
          <p:cNvPr id="13312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A0F23B5-87E0-4B77-B8EB-21481B617495}" type="slidenum">
              <a:rPr lang="en-AU" altLang="en-US" sz="1400"/>
              <a:pPr/>
              <a:t>136</a:t>
            </a:fld>
            <a:endParaRPr lang="en-AU" altLang="en-US" sz="1400"/>
          </a:p>
        </p:txBody>
      </p:sp>
      <p:pic>
        <p:nvPicPr>
          <p:cNvPr id="13312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260475"/>
            <a:ext cx="8404225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6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ARM Cortex-A8 Performance</a:t>
            </a:r>
          </a:p>
        </p:txBody>
      </p:sp>
      <p:sp>
        <p:nvSpPr>
          <p:cNvPr id="13414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52554B1-8D64-4681-9DF2-72C469478375}" type="slidenum">
              <a:rPr lang="en-AU" altLang="en-US" sz="1400"/>
              <a:pPr/>
              <a:t>137</a:t>
            </a:fld>
            <a:endParaRPr lang="en-AU" altLang="en-US" sz="1400"/>
          </a:p>
        </p:txBody>
      </p:sp>
      <p:pic>
        <p:nvPicPr>
          <p:cNvPr id="13414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916113"/>
            <a:ext cx="84343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85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2324100" y="174625"/>
            <a:ext cx="9029700" cy="760413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Core i7 Pipeline</a:t>
            </a:r>
          </a:p>
        </p:txBody>
      </p:sp>
      <p:sp>
        <p:nvSpPr>
          <p:cNvPr id="13517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3CBCBD6-6993-469A-9EF5-1C62B39F87B8}" type="slidenum">
              <a:rPr lang="en-AU" altLang="en-US" sz="1400"/>
              <a:pPr/>
              <a:t>138</a:t>
            </a:fld>
            <a:endParaRPr lang="en-AU" altLang="en-US" sz="1400"/>
          </a:p>
        </p:txBody>
      </p:sp>
      <p:pic>
        <p:nvPicPr>
          <p:cNvPr id="1351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1125538"/>
            <a:ext cx="4919662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84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Core i7 Performance</a:t>
            </a:r>
          </a:p>
        </p:txBody>
      </p:sp>
      <p:sp>
        <p:nvSpPr>
          <p:cNvPr id="13619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D1617F1-4CD9-4769-812D-6510F9134D93}" type="slidenum">
              <a:rPr lang="en-AU" altLang="en-US" sz="1400"/>
              <a:pPr/>
              <a:t>139</a:t>
            </a:fld>
            <a:endParaRPr lang="en-AU" altLang="en-US" sz="1400"/>
          </a:p>
        </p:txBody>
      </p:sp>
      <p:pic>
        <p:nvPicPr>
          <p:cNvPr id="13619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738314"/>
            <a:ext cx="3943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1916113"/>
            <a:ext cx="44227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74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0"/>
            <a:ext cx="9029700" cy="62706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R-Format Instructions</a:t>
            </a:r>
            <a:endParaRPr lang="en-AU" altLang="en-US" dirty="0" smtClean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2074864" y="1570832"/>
            <a:ext cx="8270875" cy="192087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Read two register operands</a:t>
            </a:r>
          </a:p>
          <a:p>
            <a:pPr eaLnBrk="1" hangingPunct="1"/>
            <a:r>
              <a:rPr lang="en-US" altLang="en-US" dirty="0" smtClean="0"/>
              <a:t>Perform arithmetic/logical operation</a:t>
            </a:r>
          </a:p>
          <a:p>
            <a:pPr eaLnBrk="1" hangingPunct="1"/>
            <a:r>
              <a:rPr lang="en-US" altLang="en-US" dirty="0" smtClean="0"/>
              <a:t>Write register result</a:t>
            </a:r>
            <a:endParaRPr lang="en-AU" altLang="en-US" dirty="0" smtClean="0"/>
          </a:p>
        </p:txBody>
      </p:sp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F31AEE8-C778-4B0A-8C2E-B3A9E3600BEB}" type="slidenum">
              <a:rPr lang="en-AU" altLang="en-US" sz="1400"/>
              <a:pPr/>
              <a:t>14</a:t>
            </a:fld>
            <a:endParaRPr lang="en-AU" altLang="en-US" sz="1400"/>
          </a:p>
        </p:txBody>
      </p:sp>
      <p:pic>
        <p:nvPicPr>
          <p:cNvPr id="16387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284539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170114" y="804864"/>
            <a:ext cx="5703889" cy="765968"/>
            <a:chOff x="703" y="981"/>
            <a:chExt cx="4355" cy="487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0</a:t>
              </a:r>
              <a:endParaRPr lang="en-AU" altLang="en-US" sz="2000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rd</a:t>
              </a:r>
              <a:endParaRPr lang="en-AU" altLang="en-US" sz="2000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shamt</a:t>
              </a:r>
              <a:endParaRPr lang="en-AU" altLang="en-US" sz="2000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funct</a:t>
              </a:r>
              <a:endParaRPr lang="en-AU" altLang="en-US" sz="2000"/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5:0</a:t>
              </a:r>
              <a:endParaRPr lang="en-AU" alt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15:11</a:t>
              </a:r>
              <a:endParaRPr lang="en-AU" altLang="en-US"/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10:6</a:t>
              </a:r>
              <a:endParaRPr lang="en-AU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763000" y="2000250"/>
            <a:ext cx="2828925" cy="381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dd  $t2, $t1, $t0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Matrix Multiply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Unrolled C code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 #include &lt;x86intrin.h&gt;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 #define UNROLL (4)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3</a:t>
            </a:r>
          </a:p>
          <a:p>
            <a:pPr marL="0" indent="0">
              <a:buNone/>
              <a:defRPr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dgemm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n, double* A, double* B, double* C)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5 {</a:t>
            </a:r>
          </a:p>
          <a:p>
            <a:pPr marL="0" indent="0">
              <a:buNone/>
              <a:defRPr/>
            </a:pPr>
            <a:r>
              <a:rPr lang="nn-NO" sz="1100" dirty="0">
                <a:latin typeface="Courier New" pitchFamily="49" charset="0"/>
                <a:cs typeface="Courier New" pitchFamily="49" charset="0"/>
              </a:rPr>
              <a:t>6  for ( int i = 0; i &lt; n; i+=UNROLL*4 )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7   for 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j = 0; j &lt; n; j++ ) {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8    __m256d c[4];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9    for 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10    c[x] = 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*4+j*n);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11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12   for(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13   {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14    __m256d b = _mm256_broadcast_sd(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B+k+j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*n);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15    for 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x++)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16    c[x] = _mm256_add_pd(c[x],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17                        _mm256_mul_pd(_mm256_load_pd(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A+n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k+x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*4+i), b));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18   }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20    for 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21     _mm256_store_pd(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*4+j*n, c[x]);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22  }</a:t>
            </a:r>
          </a:p>
          <a:p>
            <a:pPr marL="0" indent="0"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23 }</a:t>
            </a:r>
          </a:p>
        </p:txBody>
      </p:sp>
      <p:sp>
        <p:nvSpPr>
          <p:cNvPr id="13722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DA9256D-FDE5-483E-B09C-B834FA687B94}" type="slidenum">
              <a:rPr lang="en-AU" altLang="en-US" sz="1400"/>
              <a:pPr/>
              <a:t>140</a:t>
            </a:fld>
            <a:endParaRPr lang="en-AU" altLang="en-US" sz="1400"/>
          </a:p>
        </p:txBody>
      </p:sp>
      <p:sp>
        <p:nvSpPr>
          <p:cNvPr id="137221" name="Text Box 4"/>
          <p:cNvSpPr txBox="1">
            <a:spLocks noChangeArrowheads="1"/>
          </p:cNvSpPr>
          <p:nvPr/>
        </p:nvSpPr>
        <p:spPr bwMode="auto">
          <a:xfrm rot="5400000">
            <a:off x="7558882" y="2753519"/>
            <a:ext cx="5878513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§4.12 Instruction-Level Parallelism and Matrix Multiply</a:t>
            </a:r>
          </a:p>
        </p:txBody>
      </p:sp>
    </p:spTree>
    <p:extLst>
      <p:ext uri="{BB962C8B-B14F-4D97-AF65-F5344CB8AC3E}">
        <p14:creationId xmlns:p14="http://schemas.microsoft.com/office/powerpoint/2010/main" val="16266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Matrix Multiply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214" y="1125538"/>
            <a:ext cx="8270875" cy="55435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Assembly code: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(%r11),%ymm4                # Load 4 elements of C into %ymm4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rbx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                      # register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rbx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  <a:defRPr/>
            </a:pPr>
            <a:r>
              <a:rPr lang="pt-BR" sz="1050" dirty="0">
                <a:latin typeface="Courier New" pitchFamily="49" charset="0"/>
                <a:cs typeface="Courier New" pitchFamily="49" charset="0"/>
              </a:rPr>
              <a:t>3 xor %ecx,%ecx                       # register %ecx = 0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0x20(%r11),%ymm3            # Load 4 elements of C into %ymm3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5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0x40(%r11),%ymm2            # Load 4 elements of C into %ymm2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6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0x60(%r11),%ymm1            # Load 4 elements of C into %ymm1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vbroadcastsd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(%rcx,%r9,1),%ymm0     # Make 4 copies of B element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8 add $0x8,%rcx # register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+ 8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),%ymm0,%ymm5     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%ymm5,%ymm4,%ymm4           # Parallel add %ymm5, %ymm4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11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0x20(%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12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%ymm5,%ymm3,%ymm3           # Parallel add %ymm5, %ymm3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13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0x40(%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0x60(%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),%ymm0,%ymm0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None/>
              <a:defRPr/>
            </a:pPr>
            <a:r>
              <a:rPr lang="pt-BR" sz="1050" dirty="0">
                <a:latin typeface="Courier New" pitchFamily="49" charset="0"/>
                <a:cs typeface="Courier New" pitchFamily="49" charset="0"/>
              </a:rPr>
              <a:t>15 add %r8,%rax                       # register %rax = %rax + %r8</a:t>
            </a:r>
          </a:p>
          <a:p>
            <a:pPr marL="0" indent="0">
              <a:buNone/>
              <a:defRPr/>
            </a:pPr>
            <a:r>
              <a:rPr lang="pt-BR" sz="1050" dirty="0">
                <a:latin typeface="Courier New" pitchFamily="49" charset="0"/>
                <a:cs typeface="Courier New" pitchFamily="49" charset="0"/>
              </a:rPr>
              <a:t>16 cmp %r10,%rcx                      # compare %r8 to %rax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%ymm5,%ymm2,%ymm2           # Parallel add %ymm5, %ymm2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%ymm0,%ymm1,%ymm1           # Parallel add %ymm0, %ymm1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19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jne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68 &lt;dgemm+0x68&gt;                # jump if not %r8 !=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  <a:defRPr/>
            </a:pPr>
            <a:r>
              <a:rPr lang="it-IT" sz="1050" dirty="0">
                <a:latin typeface="Courier New" pitchFamily="49" charset="0"/>
                <a:cs typeface="Courier New" pitchFamily="49" charset="0"/>
              </a:rPr>
              <a:t>20 add $0x1,%esi                      # register % esi = % esi + 1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%ymm4,(%r11)               # Store %ymm4 into 4 C elements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%ymm3,0x20(%r11)           # Store %ymm3 into 4 C elements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23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%ymm2,0x40(%r11)           # Store %ymm2 into 4 C elements</a:t>
            </a:r>
          </a:p>
          <a:p>
            <a:pPr marL="0" indent="0"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24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%ymm1,0x60(%r11)           # Store %ymm1 into 4 C elements</a:t>
            </a:r>
          </a:p>
        </p:txBody>
      </p:sp>
      <p:sp>
        <p:nvSpPr>
          <p:cNvPr id="1382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24F6069-5CFA-4B4C-A2DE-2D1E745823A9}" type="slidenum">
              <a:rPr lang="en-AU" altLang="en-US" sz="1400"/>
              <a:pPr/>
              <a:t>141</a:t>
            </a:fld>
            <a:endParaRPr lang="en-AU" altLang="en-US" sz="1400"/>
          </a:p>
        </p:txBody>
      </p:sp>
      <p:sp>
        <p:nvSpPr>
          <p:cNvPr id="138245" name="Text Box 4"/>
          <p:cNvSpPr txBox="1">
            <a:spLocks noChangeArrowheads="1"/>
          </p:cNvSpPr>
          <p:nvPr/>
        </p:nvSpPr>
        <p:spPr bwMode="auto">
          <a:xfrm rot="5400000">
            <a:off x="7558882" y="2753519"/>
            <a:ext cx="5878513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§4.12 Instruction-Level Parallelism and Matrix Multiply</a:t>
            </a:r>
          </a:p>
        </p:txBody>
      </p:sp>
    </p:spTree>
    <p:extLst>
      <p:ext uri="{BB962C8B-B14F-4D97-AF65-F5344CB8AC3E}">
        <p14:creationId xmlns:p14="http://schemas.microsoft.com/office/powerpoint/2010/main" val="39840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Performance Impact</a:t>
            </a:r>
          </a:p>
        </p:txBody>
      </p:sp>
      <p:sp>
        <p:nvSpPr>
          <p:cNvPr id="13926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6464A02-B8EA-4C54-A775-8EFF2677D06E}" type="slidenum">
              <a:rPr lang="en-AU" altLang="en-US" sz="1400"/>
              <a:pPr/>
              <a:t>142</a:t>
            </a:fld>
            <a:endParaRPr lang="en-AU" altLang="en-US" sz="1400"/>
          </a:p>
        </p:txBody>
      </p:sp>
      <p:pic>
        <p:nvPicPr>
          <p:cNvPr id="1392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657350"/>
            <a:ext cx="61309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7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Fallacies</a:t>
            </a:r>
            <a:endParaRPr lang="en-AU" altLang="en-US" sz="4000"/>
          </a:p>
        </p:txBody>
      </p:sp>
      <p:sp>
        <p:nvSpPr>
          <p:cNvPr id="1402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is easy (!)</a:t>
            </a:r>
          </a:p>
          <a:p>
            <a:pPr lvl="1" eaLnBrk="1" hangingPunct="1"/>
            <a:r>
              <a:rPr lang="en-US" altLang="en-US"/>
              <a:t>The basic idea is easy</a:t>
            </a:r>
          </a:p>
          <a:p>
            <a:pPr lvl="1" eaLnBrk="1" hangingPunct="1"/>
            <a:r>
              <a:rPr lang="en-US" altLang="en-US"/>
              <a:t>The devil is in the details</a:t>
            </a:r>
          </a:p>
          <a:p>
            <a:pPr lvl="2" eaLnBrk="1" hangingPunct="1"/>
            <a:r>
              <a:rPr lang="en-US" altLang="en-US"/>
              <a:t>e.g., detecting data hazards</a:t>
            </a:r>
          </a:p>
          <a:p>
            <a:pPr eaLnBrk="1" hangingPunct="1"/>
            <a:r>
              <a:rPr lang="en-US" altLang="en-US"/>
              <a:t>Pipelining is independent of technology</a:t>
            </a:r>
          </a:p>
          <a:p>
            <a:pPr lvl="1" eaLnBrk="1" hangingPunct="1"/>
            <a:r>
              <a:rPr lang="en-US" altLang="en-US"/>
              <a:t>So why haven’t we always done pipelining?</a:t>
            </a:r>
          </a:p>
          <a:p>
            <a:pPr lvl="1" eaLnBrk="1" hangingPunct="1"/>
            <a:r>
              <a:rPr lang="en-US" altLang="en-US"/>
              <a:t>More transistors make more advanced techniques feasible</a:t>
            </a:r>
          </a:p>
          <a:p>
            <a:pPr lvl="1" eaLnBrk="1" hangingPunct="1"/>
            <a:r>
              <a:rPr lang="en-US" altLang="en-US"/>
              <a:t>Pipeline-related ISA design needs to take account of technology trends</a:t>
            </a:r>
          </a:p>
          <a:p>
            <a:pPr lvl="2" eaLnBrk="1" hangingPunct="1"/>
            <a:r>
              <a:rPr lang="en-US" altLang="en-US"/>
              <a:t>e.g., predicated instructions</a:t>
            </a:r>
            <a:endParaRPr lang="en-AU" altLang="en-US"/>
          </a:p>
        </p:txBody>
      </p:sp>
      <p:sp>
        <p:nvSpPr>
          <p:cNvPr id="140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22E4BF5-05CC-4878-BFC5-93470E40290C}" type="slidenum">
              <a:rPr lang="en-AU" altLang="en-US" sz="1400"/>
              <a:pPr/>
              <a:t>143</a:t>
            </a:fld>
            <a:endParaRPr lang="en-AU" altLang="en-US" sz="1400"/>
          </a:p>
        </p:txBody>
      </p:sp>
      <p:sp>
        <p:nvSpPr>
          <p:cNvPr id="140293" name="Text Box 4"/>
          <p:cNvSpPr txBox="1">
            <a:spLocks noChangeArrowheads="1"/>
          </p:cNvSpPr>
          <p:nvPr/>
        </p:nvSpPr>
        <p:spPr bwMode="auto">
          <a:xfrm rot="5400000">
            <a:off x="9033669" y="1267619"/>
            <a:ext cx="2901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§4.14 Fallacies and Pitfalls</a:t>
            </a:r>
          </a:p>
        </p:txBody>
      </p:sp>
    </p:spTree>
    <p:extLst>
      <p:ext uri="{BB962C8B-B14F-4D97-AF65-F5344CB8AC3E}">
        <p14:creationId xmlns:p14="http://schemas.microsoft.com/office/powerpoint/2010/main" val="34403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Pitfalls</a:t>
            </a:r>
            <a:endParaRPr lang="en-AU" altLang="en-US" smtClean="0"/>
          </a:p>
        </p:txBody>
      </p:sp>
      <p:sp>
        <p:nvSpPr>
          <p:cNvPr id="141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Poor ISA design can make pipelining harder</a:t>
            </a:r>
          </a:p>
          <a:p>
            <a:pPr lvl="1" eaLnBrk="1" hangingPunct="1"/>
            <a:r>
              <a:rPr lang="en-US" altLang="en-US" smtClean="0"/>
              <a:t>e.g., complex instruction sets (VAX, IA-32)</a:t>
            </a:r>
          </a:p>
          <a:p>
            <a:pPr lvl="2" eaLnBrk="1" hangingPunct="1"/>
            <a:r>
              <a:rPr lang="en-US" altLang="en-US" smtClean="0"/>
              <a:t>Significant overhead to make pipelining work</a:t>
            </a:r>
          </a:p>
          <a:p>
            <a:pPr lvl="2" eaLnBrk="1" hangingPunct="1"/>
            <a:r>
              <a:rPr lang="en-US" altLang="en-US" smtClean="0"/>
              <a:t>IA-32 micro-op approach</a:t>
            </a:r>
          </a:p>
          <a:p>
            <a:pPr lvl="1" eaLnBrk="1" hangingPunct="1"/>
            <a:r>
              <a:rPr lang="en-US" altLang="en-US" smtClean="0"/>
              <a:t>e.g., complex addressing modes</a:t>
            </a:r>
          </a:p>
          <a:p>
            <a:pPr lvl="2" eaLnBrk="1" hangingPunct="1"/>
            <a:r>
              <a:rPr lang="en-US" altLang="en-US" smtClean="0"/>
              <a:t>Register update side effects, memory indirection</a:t>
            </a:r>
          </a:p>
          <a:p>
            <a:pPr lvl="1" eaLnBrk="1" hangingPunct="1"/>
            <a:r>
              <a:rPr lang="en-US" altLang="en-US" smtClean="0"/>
              <a:t>e.g., delayed branches</a:t>
            </a:r>
          </a:p>
          <a:p>
            <a:pPr lvl="2" eaLnBrk="1" hangingPunct="1"/>
            <a:r>
              <a:rPr lang="en-US" altLang="en-US" smtClean="0"/>
              <a:t>Advanced pipelines have long delay slots</a:t>
            </a:r>
            <a:endParaRPr lang="en-AU" altLang="en-US" smtClean="0"/>
          </a:p>
        </p:txBody>
      </p:sp>
      <p:sp>
        <p:nvSpPr>
          <p:cNvPr id="1413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7604657-74B0-41FA-93E7-F9A8562B9AE7}" type="slidenum">
              <a:rPr lang="en-AU" altLang="en-US" sz="1400"/>
              <a:pPr/>
              <a:t>144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8124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Concluding Remarks</a:t>
            </a:r>
            <a:endParaRPr lang="en-AU" altLang="en-US" smtClean="0"/>
          </a:p>
        </p:txBody>
      </p:sp>
      <p:sp>
        <p:nvSpPr>
          <p:cNvPr id="14234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ISA influences design of datapath and control</a:t>
            </a:r>
          </a:p>
          <a:p>
            <a:pPr eaLnBrk="1" hangingPunct="1"/>
            <a:r>
              <a:rPr lang="en-US" altLang="en-US"/>
              <a:t>Datapath and control influence design of ISA</a:t>
            </a:r>
          </a:p>
          <a:p>
            <a:pPr eaLnBrk="1" hangingPunct="1"/>
            <a:r>
              <a:rPr lang="en-US" altLang="en-US"/>
              <a:t>Pipelining improves instruction throughput</a:t>
            </a:r>
            <a:br>
              <a:rPr lang="en-US" altLang="en-US"/>
            </a:br>
            <a:r>
              <a:rPr lang="en-US" altLang="en-US"/>
              <a:t>using parallelism</a:t>
            </a:r>
          </a:p>
          <a:p>
            <a:pPr lvl="1" eaLnBrk="1" hangingPunct="1"/>
            <a:r>
              <a:rPr lang="en-US" altLang="en-US"/>
              <a:t>More instructions completed per second</a:t>
            </a:r>
          </a:p>
          <a:p>
            <a:pPr lvl="1" eaLnBrk="1" hangingPunct="1"/>
            <a:r>
              <a:rPr lang="en-US" altLang="en-US"/>
              <a:t>Latency for each instruction not reduced</a:t>
            </a:r>
          </a:p>
          <a:p>
            <a:pPr eaLnBrk="1" hangingPunct="1"/>
            <a:r>
              <a:rPr lang="en-US" altLang="en-US"/>
              <a:t>Hazards: structural, data, control</a:t>
            </a:r>
          </a:p>
          <a:p>
            <a:pPr eaLnBrk="1" hangingPunct="1"/>
            <a:r>
              <a:rPr lang="en-US" altLang="en-US"/>
              <a:t>Multiple issue and dynamic scheduling (ILP)</a:t>
            </a:r>
          </a:p>
          <a:p>
            <a:pPr lvl="1" eaLnBrk="1" hangingPunct="1"/>
            <a:r>
              <a:rPr lang="en-US" altLang="en-US"/>
              <a:t>Dependencies limit achievable parallelism</a:t>
            </a:r>
          </a:p>
          <a:p>
            <a:pPr lvl="1" eaLnBrk="1" hangingPunct="1"/>
            <a:r>
              <a:rPr lang="en-US" altLang="en-US"/>
              <a:t>Complexity leads to the power wall</a:t>
            </a:r>
          </a:p>
        </p:txBody>
      </p:sp>
      <p:sp>
        <p:nvSpPr>
          <p:cNvPr id="1423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FE482EA-151D-4F67-855D-BDF05FC5174A}" type="slidenum">
              <a:rPr lang="en-AU" altLang="en-US" sz="1400"/>
              <a:pPr/>
              <a:t>145</a:t>
            </a:fld>
            <a:endParaRPr lang="en-AU" altLang="en-US" sz="1400"/>
          </a:p>
        </p:txBody>
      </p:sp>
      <p:sp>
        <p:nvSpPr>
          <p:cNvPr id="142341" name="Text Box 4"/>
          <p:cNvSpPr txBox="1">
            <a:spLocks noChangeArrowheads="1"/>
          </p:cNvSpPr>
          <p:nvPr/>
        </p:nvSpPr>
        <p:spPr bwMode="auto">
          <a:xfrm rot="5400000">
            <a:off x="9014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§4.14 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8263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0"/>
            <a:ext cx="9029700" cy="619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Load/Store Instructions</a:t>
            </a:r>
            <a:endParaRPr lang="en-AU" altLang="en-US" dirty="0" smtClean="0"/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1674813" y="1173164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Read register operands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Calculate address using 16-bit offset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Use ALU, but sign-extend offset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Load: Read memory and update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Store: Write register value to memory</a:t>
            </a:r>
            <a:endParaRPr lang="en-AU" altLang="en-US" dirty="0"/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55D80FF-D7AA-4A11-9335-396E76B6FC2F}" type="slidenum">
              <a:rPr lang="en-AU" altLang="en-US" sz="1400"/>
              <a:pPr/>
              <a:t>15</a:t>
            </a:fld>
            <a:endParaRPr lang="en-AU" altLang="en-US" sz="1400"/>
          </a:p>
        </p:txBody>
      </p:sp>
      <p:pic>
        <p:nvPicPr>
          <p:cNvPr id="17411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644901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6048375" y="745331"/>
            <a:ext cx="5991226" cy="731044"/>
            <a:chOff x="884" y="981"/>
            <a:chExt cx="4355" cy="487"/>
          </a:xfrm>
        </p:grpSpPr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35 or 43</a:t>
              </a:r>
              <a:endParaRPr lang="en-AU" altLang="en-US" sz="2000"/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621154" y="2758559"/>
            <a:ext cx="29718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l</a:t>
            </a:r>
            <a:r>
              <a:rPr lang="en-US" dirty="0" err="1" smtClean="0"/>
              <a:t>w</a:t>
            </a:r>
            <a:r>
              <a:rPr lang="en-US" dirty="0" smtClean="0"/>
              <a:t>  $t1, 32($t0)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79375"/>
            <a:ext cx="9029700" cy="77787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Branch Instructions</a:t>
            </a:r>
            <a:endParaRPr lang="en-AU" altLang="en-US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Read register operands</a:t>
            </a:r>
          </a:p>
          <a:p>
            <a:pPr eaLnBrk="1" hangingPunct="1"/>
            <a:r>
              <a:rPr lang="en-US" altLang="en-US" dirty="0" smtClean="0"/>
              <a:t>Compare operands</a:t>
            </a:r>
          </a:p>
          <a:p>
            <a:pPr lvl="1" eaLnBrk="1" hangingPunct="1"/>
            <a:r>
              <a:rPr lang="en-US" altLang="en-US" dirty="0" smtClean="0"/>
              <a:t>Use ALU, subtract and check Zero output</a:t>
            </a:r>
          </a:p>
          <a:p>
            <a:pPr eaLnBrk="1" hangingPunct="1"/>
            <a:r>
              <a:rPr lang="en-US" altLang="en-US" dirty="0" smtClean="0"/>
              <a:t>Calculate target address</a:t>
            </a:r>
          </a:p>
          <a:p>
            <a:pPr lvl="1" eaLnBrk="1" hangingPunct="1"/>
            <a:r>
              <a:rPr lang="en-US" altLang="en-US" dirty="0" smtClean="0"/>
              <a:t>Sign-extend displacement</a:t>
            </a:r>
          </a:p>
          <a:p>
            <a:pPr lvl="1" eaLnBrk="1" hangingPunct="1"/>
            <a:r>
              <a:rPr lang="en-US" altLang="en-US" dirty="0" smtClean="0"/>
              <a:t>Shift left 2 places (word displacement)</a:t>
            </a:r>
          </a:p>
          <a:p>
            <a:pPr lvl="1" eaLnBrk="1" hangingPunct="1"/>
            <a:r>
              <a:rPr lang="en-US" altLang="en-US" dirty="0" smtClean="0"/>
              <a:t>Add to PC + 4</a:t>
            </a:r>
          </a:p>
          <a:p>
            <a:pPr lvl="2" eaLnBrk="1" hangingPunct="1"/>
            <a:r>
              <a:rPr lang="en-US" altLang="en-US" dirty="0" smtClean="0"/>
              <a:t>Already calculated by instruction fetch</a:t>
            </a:r>
            <a:endParaRPr lang="en-AU" altLang="en-US" dirty="0" smtClean="0"/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5D5ED2E-B280-4C82-BE0D-4776AE00D1A9}" type="slidenum">
              <a:rPr lang="en-AU" altLang="en-US" sz="1400"/>
              <a:pPr/>
              <a:t>16</a:t>
            </a:fld>
            <a:endParaRPr lang="en-AU" altLang="en-US" sz="1400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1847851" y="954881"/>
            <a:ext cx="6913563" cy="773112"/>
            <a:chOff x="884" y="981"/>
            <a:chExt cx="4355" cy="487"/>
          </a:xfrm>
        </p:grpSpPr>
        <p:sp>
          <p:nvSpPr>
            <p:cNvPr id="6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4</a:t>
              </a:r>
              <a:endParaRPr lang="en-AU" altLang="en-US" sz="2000"/>
            </a:p>
          </p:txBody>
        </p:sp>
        <p:sp>
          <p:nvSpPr>
            <p:cNvPr id="7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8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9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10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11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12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13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401050" y="2344222"/>
            <a:ext cx="237172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 smtClean="0"/>
              <a:t>Beq</a:t>
            </a:r>
            <a:r>
              <a:rPr lang="en-US" dirty="0" smtClean="0"/>
              <a:t> $t1, $t0,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2373314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Branch Instructions</a:t>
            </a:r>
            <a:endParaRPr lang="en-AU" altLang="en-US" dirty="0" smtClean="0"/>
          </a:p>
        </p:txBody>
      </p:sp>
      <p:sp>
        <p:nvSpPr>
          <p:cNvPr id="1945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6B29F5C-20CC-4445-B6A1-F4F398C3604C}" type="slidenum">
              <a:rPr lang="en-AU" altLang="en-US" sz="1400"/>
              <a:pPr/>
              <a:t>17</a:t>
            </a:fld>
            <a:endParaRPr lang="en-AU" altLang="en-US" sz="1400"/>
          </a:p>
        </p:txBody>
      </p:sp>
      <p:pic>
        <p:nvPicPr>
          <p:cNvPr id="19459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268414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AutoShape 4"/>
          <p:cNvSpPr>
            <a:spLocks/>
          </p:cNvSpPr>
          <p:nvPr/>
        </p:nvSpPr>
        <p:spPr bwMode="auto">
          <a:xfrm>
            <a:off x="2711450" y="1557339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Just</a:t>
            </a:r>
            <a:br>
              <a:rPr lang="en-US" altLang="en-US"/>
            </a:br>
            <a:r>
              <a:rPr lang="en-US" altLang="en-US"/>
              <a:t>re-routes wires</a:t>
            </a:r>
            <a:endParaRPr lang="en-AU" altLang="en-US"/>
          </a:p>
        </p:txBody>
      </p:sp>
      <p:sp>
        <p:nvSpPr>
          <p:cNvPr id="19462" name="AutoShape 5"/>
          <p:cNvSpPr>
            <a:spLocks/>
          </p:cNvSpPr>
          <p:nvPr/>
        </p:nvSpPr>
        <p:spPr bwMode="auto">
          <a:xfrm>
            <a:off x="6888164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Sign-bit wire replicated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3482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Composing the Elements</a:t>
            </a:r>
            <a:endParaRPr lang="en-AU" altLang="en-US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First-cut data path does an instruction in one clock cycle</a:t>
            </a:r>
          </a:p>
          <a:p>
            <a:pPr lvl="1" eaLnBrk="1" hangingPunct="1"/>
            <a:r>
              <a:rPr lang="en-US" altLang="en-US" smtClean="0"/>
              <a:t>Each datapath element can only do one function at a time</a:t>
            </a:r>
          </a:p>
          <a:p>
            <a:pPr lvl="1" eaLnBrk="1" hangingPunct="1"/>
            <a:r>
              <a:rPr lang="en-US" altLang="en-US" smtClean="0"/>
              <a:t>Hence, we need separate instruction and data memories</a:t>
            </a:r>
          </a:p>
          <a:p>
            <a:pPr eaLnBrk="1" hangingPunct="1"/>
            <a:r>
              <a:rPr lang="en-US" altLang="en-US" smtClean="0"/>
              <a:t>Use multiplexers where alternate data sources are used for different instructions</a:t>
            </a:r>
            <a:endParaRPr lang="en-AU" altLang="en-US" smtClean="0"/>
          </a:p>
        </p:txBody>
      </p:sp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19FCC49-AA82-4B89-A119-908C7262ADD1}" type="slidenum">
              <a:rPr lang="en-AU" altLang="en-US" sz="1400"/>
              <a:pPr/>
              <a:t>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20237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84933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R-Type/Load/Store </a:t>
            </a:r>
            <a:r>
              <a:rPr lang="en-US" altLang="en-US" dirty="0" err="1" smtClean="0"/>
              <a:t>Datapath</a:t>
            </a:r>
            <a:endParaRPr lang="en-AU" altLang="en-US" dirty="0" smtClean="0"/>
          </a:p>
        </p:txBody>
      </p:sp>
      <p:sp>
        <p:nvSpPr>
          <p:cNvPr id="2150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F1EF02E-113F-484D-A622-6AE5A61BE464}" type="slidenum">
              <a:rPr lang="en-AU" altLang="en-US" sz="1400"/>
              <a:pPr/>
              <a:t>19</a:t>
            </a:fld>
            <a:endParaRPr lang="en-AU" altLang="en-US" sz="1400"/>
          </a:p>
        </p:txBody>
      </p:sp>
      <p:pic>
        <p:nvPicPr>
          <p:cNvPr id="21507" name="Picture 5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628776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79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  <a:endParaRPr lang="en-AU" altLang="en-US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CPU performance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Instruction count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ISA and compiler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CPI and Cycle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CPU hardware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We will examine two MIPS implementations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simplified 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more realistic pipelined version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Simple subset, shows most 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Memory reference: </a:t>
            </a:r>
            <a:r>
              <a:rPr lang="en-US" altLang="en-US">
                <a:latin typeface="Lucida Console" panose="020B0609040504020204" pitchFamily="49" charset="0"/>
              </a:rPr>
              <a:t>lw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Arithmetic/logical: </a:t>
            </a:r>
            <a:r>
              <a:rPr lang="en-US" altLang="en-US">
                <a:latin typeface="Lucida Console" panose="020B0609040504020204" pitchFamily="49" charset="0"/>
              </a:rPr>
              <a:t>add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sub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and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or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Control transfer: </a:t>
            </a:r>
            <a:r>
              <a:rPr lang="en-US" altLang="en-US">
                <a:latin typeface="Lucida Console" panose="020B0609040504020204" pitchFamily="49" charset="0"/>
              </a:rPr>
              <a:t>beq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j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ED77871-924C-4A88-978D-3954EAA2817B}" type="slidenum">
              <a:rPr lang="en-AU" altLang="en-US" sz="1400"/>
              <a:pPr/>
              <a:t>2</a:t>
            </a:fld>
            <a:endParaRPr lang="en-AU" altLang="en-US" sz="1400"/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 rot="5400000">
            <a:off x="9541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 Introduction</a:t>
            </a:r>
          </a:p>
        </p:txBody>
      </p:sp>
    </p:spTree>
    <p:extLst>
      <p:ext uri="{BB962C8B-B14F-4D97-AF65-F5344CB8AC3E}">
        <p14:creationId xmlns:p14="http://schemas.microsoft.com/office/powerpoint/2010/main" val="33847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-1111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Full </a:t>
            </a:r>
            <a:r>
              <a:rPr lang="en-US" altLang="en-US" dirty="0" err="1" smtClean="0"/>
              <a:t>Datapath</a:t>
            </a:r>
            <a:endParaRPr lang="en-AU" altLang="en-US" dirty="0" smtClean="0"/>
          </a:p>
        </p:txBody>
      </p:sp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8E3E94F-820A-49F3-A892-327460640ECF}" type="slidenum">
              <a:rPr lang="en-AU" altLang="en-US" sz="1400"/>
              <a:pPr/>
              <a:t>20</a:t>
            </a:fld>
            <a:endParaRPr lang="en-AU" altLang="en-US" sz="1400"/>
          </a:p>
        </p:txBody>
      </p:sp>
      <p:pic>
        <p:nvPicPr>
          <p:cNvPr id="22531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41439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5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-11905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ALU Control</a:t>
            </a:r>
            <a:endParaRPr lang="en-AU" altLang="en-US" dirty="0" smtClean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smtClean="0"/>
              <a:t>ALU used for</a:t>
            </a:r>
          </a:p>
          <a:p>
            <a:pPr lvl="1" eaLnBrk="1" hangingPunct="1"/>
            <a:r>
              <a:rPr lang="en-US" altLang="en-US" smtClean="0"/>
              <a:t>Load/Store: F = add</a:t>
            </a:r>
          </a:p>
          <a:p>
            <a:pPr lvl="1" eaLnBrk="1" hangingPunct="1"/>
            <a:r>
              <a:rPr lang="en-US" altLang="en-US" smtClean="0"/>
              <a:t>Branch: F = subtract</a:t>
            </a:r>
          </a:p>
          <a:p>
            <a:pPr lvl="1" eaLnBrk="1" hangingPunct="1"/>
            <a:r>
              <a:rPr lang="en-US" altLang="en-US" smtClean="0"/>
              <a:t>R-type: F depends on funct field</a:t>
            </a:r>
            <a:endParaRPr lang="en-AU" altLang="en-US" smtClean="0"/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BA63266-112E-4541-87CE-42B15FD0D8E9}" type="slidenum">
              <a:rPr lang="en-AU" altLang="en-US" sz="1400"/>
              <a:pPr/>
              <a:t>21</a:t>
            </a:fld>
            <a:endParaRPr lang="en-AU" altLang="en-US" sz="1400"/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 rot="5400000">
            <a:off x="8417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§4.4 A Simple Implementation Scheme</a:t>
            </a: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/>
        </p:nvGraphicFramePr>
        <p:xfrm>
          <a:off x="2711450" y="3500439"/>
          <a:ext cx="6096000" cy="2560635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0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-96045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ALU Control</a:t>
            </a:r>
            <a:endParaRPr lang="en-AU" altLang="en-US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Assume 2-bit </a:t>
            </a:r>
            <a:r>
              <a:rPr lang="en-US" altLang="en-US" dirty="0" err="1" smtClean="0"/>
              <a:t>ALUOp</a:t>
            </a:r>
            <a:r>
              <a:rPr lang="en-US" altLang="en-US" dirty="0" smtClean="0"/>
              <a:t> derived from opcode</a:t>
            </a:r>
          </a:p>
          <a:p>
            <a:pPr lvl="1" eaLnBrk="1" hangingPunct="1"/>
            <a:r>
              <a:rPr lang="en-US" altLang="en-US" dirty="0" smtClean="0"/>
              <a:t>Combinational logic derives ALU control</a:t>
            </a:r>
            <a:endParaRPr lang="en-AU" altLang="en-US" dirty="0" smtClean="0"/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9FC4B90-8F6A-49BA-81E1-9E7E1ACC5295}" type="slidenum">
              <a:rPr lang="en-AU" altLang="en-US" sz="1400"/>
              <a:pPr/>
              <a:t>22</a:t>
            </a:fld>
            <a:endParaRPr lang="en-AU" altLang="en-US" sz="1400"/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/>
        </p:nvGraphicFramePr>
        <p:xfrm>
          <a:off x="2351089" y="2636839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/>
                <a:gridCol w="906463"/>
                <a:gridCol w="1733550"/>
                <a:gridCol w="1057275"/>
                <a:gridCol w="1733550"/>
                <a:gridCol w="1282700"/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opcode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function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store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 equal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R-type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64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119313" y="42862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Main Control Unit</a:t>
            </a:r>
            <a:endParaRPr lang="en-AU" altLang="en-US" dirty="0" smtClean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Control signals derived from instruction</a:t>
            </a:r>
            <a:endParaRPr lang="en-AU" altLang="en-US" smtClean="0"/>
          </a:p>
        </p:txBody>
      </p:sp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DB05EFF-D419-4C96-ACA7-6F3571A71113}" type="slidenum">
              <a:rPr lang="en-AU" altLang="en-US" sz="1400"/>
              <a:pPr/>
              <a:t>23</a:t>
            </a:fld>
            <a:endParaRPr lang="en-AU" altLang="en-US" sz="140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3143251" y="2060576"/>
            <a:ext cx="6913563" cy="773113"/>
            <a:chOff x="703" y="981"/>
            <a:chExt cx="4355" cy="487"/>
          </a:xfrm>
        </p:grpSpPr>
        <p:sp>
          <p:nvSpPr>
            <p:cNvPr id="25639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0</a:t>
              </a:r>
              <a:endParaRPr lang="en-AU" altLang="en-US" sz="2000"/>
            </a:p>
          </p:txBody>
        </p:sp>
        <p:sp>
          <p:nvSpPr>
            <p:cNvPr id="25640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41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25642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rd</a:t>
              </a:r>
              <a:endParaRPr lang="en-AU" altLang="en-US" sz="2000"/>
            </a:p>
          </p:txBody>
        </p:sp>
        <p:sp>
          <p:nvSpPr>
            <p:cNvPr id="25643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shamt</a:t>
              </a:r>
              <a:endParaRPr lang="en-AU" altLang="en-US" sz="2000"/>
            </a:p>
          </p:txBody>
        </p:sp>
        <p:sp>
          <p:nvSpPr>
            <p:cNvPr id="25644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funct</a:t>
              </a:r>
              <a:endParaRPr lang="en-AU" altLang="en-US" sz="2000"/>
            </a:p>
          </p:txBody>
        </p:sp>
        <p:sp>
          <p:nvSpPr>
            <p:cNvPr id="25645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46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5:0</a:t>
              </a:r>
              <a:endParaRPr lang="en-AU" altLang="en-US"/>
            </a:p>
          </p:txBody>
        </p:sp>
        <p:sp>
          <p:nvSpPr>
            <p:cNvPr id="25647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48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49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15:11</a:t>
              </a:r>
              <a:endParaRPr lang="en-AU" altLang="en-US"/>
            </a:p>
          </p:txBody>
        </p:sp>
        <p:sp>
          <p:nvSpPr>
            <p:cNvPr id="25650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10:6</a:t>
              </a:r>
              <a:endParaRPr lang="en-AU" altLang="en-US"/>
            </a:p>
          </p:txBody>
        </p:sp>
      </p:grpSp>
      <p:grpSp>
        <p:nvGrpSpPr>
          <p:cNvPr id="25606" name="Group 17"/>
          <p:cNvGrpSpPr>
            <a:grpSpLocks/>
          </p:cNvGrpSpPr>
          <p:nvPr/>
        </p:nvGrpSpPr>
        <p:grpSpPr bwMode="auto">
          <a:xfrm>
            <a:off x="3143251" y="3068638"/>
            <a:ext cx="6913563" cy="773112"/>
            <a:chOff x="884" y="981"/>
            <a:chExt cx="4355" cy="487"/>
          </a:xfrm>
        </p:grpSpPr>
        <p:sp>
          <p:nvSpPr>
            <p:cNvPr id="25631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35 or 43</a:t>
              </a:r>
              <a:endParaRPr lang="en-AU" altLang="en-US" sz="2000"/>
            </a:p>
          </p:txBody>
        </p:sp>
        <p:sp>
          <p:nvSpPr>
            <p:cNvPr id="25632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33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25634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35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36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37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8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grpSp>
        <p:nvGrpSpPr>
          <p:cNvPr id="25607" name="Group 26"/>
          <p:cNvGrpSpPr>
            <a:grpSpLocks/>
          </p:cNvGrpSpPr>
          <p:nvPr/>
        </p:nvGrpSpPr>
        <p:grpSpPr bwMode="auto">
          <a:xfrm>
            <a:off x="3143251" y="4052888"/>
            <a:ext cx="6913563" cy="773112"/>
            <a:chOff x="884" y="981"/>
            <a:chExt cx="4355" cy="487"/>
          </a:xfrm>
        </p:grpSpPr>
        <p:sp>
          <p:nvSpPr>
            <p:cNvPr id="25623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4</a:t>
              </a:r>
              <a:endParaRPr lang="en-AU" altLang="en-US" sz="2000"/>
            </a:p>
          </p:txBody>
        </p:sp>
        <p:sp>
          <p:nvSpPr>
            <p:cNvPr id="25624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25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25626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27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28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29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0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sp>
        <p:nvSpPr>
          <p:cNvPr id="25608" name="Text Box 35"/>
          <p:cNvSpPr txBox="1">
            <a:spLocks noChangeArrowheads="1"/>
          </p:cNvSpPr>
          <p:nvPr/>
        </p:nvSpPr>
        <p:spPr bwMode="auto">
          <a:xfrm>
            <a:off x="2119313" y="2112963"/>
            <a:ext cx="85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R-type</a:t>
            </a:r>
            <a:endParaRPr lang="en-AU" altLang="en-US" sz="1800"/>
          </a:p>
        </p:txBody>
      </p:sp>
      <p:sp>
        <p:nvSpPr>
          <p:cNvPr id="25609" name="Text Box 36"/>
          <p:cNvSpPr txBox="1">
            <a:spLocks noChangeArrowheads="1"/>
          </p:cNvSpPr>
          <p:nvPr/>
        </p:nvSpPr>
        <p:spPr bwMode="auto">
          <a:xfrm>
            <a:off x="2119313" y="2978150"/>
            <a:ext cx="75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Load/</a:t>
            </a:r>
            <a:br>
              <a:rPr lang="en-US" altLang="en-US" sz="1800"/>
            </a:br>
            <a:r>
              <a:rPr lang="en-US" altLang="en-US" sz="1800"/>
              <a:t>Store</a:t>
            </a:r>
            <a:endParaRPr lang="en-AU" altLang="en-US" sz="1800"/>
          </a:p>
        </p:txBody>
      </p:sp>
      <p:sp>
        <p:nvSpPr>
          <p:cNvPr id="25610" name="Text Box 37"/>
          <p:cNvSpPr txBox="1">
            <a:spLocks noChangeArrowheads="1"/>
          </p:cNvSpPr>
          <p:nvPr/>
        </p:nvSpPr>
        <p:spPr bwMode="auto">
          <a:xfrm>
            <a:off x="2119313" y="412908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Branch</a:t>
            </a:r>
            <a:endParaRPr lang="en-AU" altLang="en-US" sz="1800"/>
          </a:p>
        </p:txBody>
      </p:sp>
      <p:sp>
        <p:nvSpPr>
          <p:cNvPr id="25611" name="AutoShape 38"/>
          <p:cNvSpPr>
            <a:spLocks/>
          </p:cNvSpPr>
          <p:nvPr/>
        </p:nvSpPr>
        <p:spPr bwMode="auto">
          <a:xfrm rot="-5400000">
            <a:off x="3720307" y="4485482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2" name="AutoShape 39"/>
          <p:cNvSpPr>
            <a:spLocks/>
          </p:cNvSpPr>
          <p:nvPr/>
        </p:nvSpPr>
        <p:spPr bwMode="auto">
          <a:xfrm rot="-5400000">
            <a:off x="49085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3" name="AutoShape 40"/>
          <p:cNvSpPr>
            <a:spLocks/>
          </p:cNvSpPr>
          <p:nvPr/>
        </p:nvSpPr>
        <p:spPr bwMode="auto">
          <a:xfrm rot="-5400000">
            <a:off x="59880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4" name="Text Box 41"/>
          <p:cNvSpPr txBox="1">
            <a:spLocks noChangeArrowheads="1"/>
          </p:cNvSpPr>
          <p:nvPr/>
        </p:nvSpPr>
        <p:spPr bwMode="auto">
          <a:xfrm>
            <a:off x="3289301" y="5205414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opcode</a:t>
            </a:r>
            <a:endParaRPr lang="en-AU" altLang="en-US" sz="1800"/>
          </a:p>
        </p:txBody>
      </p:sp>
      <p:sp>
        <p:nvSpPr>
          <p:cNvPr id="25615" name="Text Box 42"/>
          <p:cNvSpPr txBox="1">
            <a:spLocks noChangeArrowheads="1"/>
          </p:cNvSpPr>
          <p:nvPr/>
        </p:nvSpPr>
        <p:spPr bwMode="auto">
          <a:xfrm>
            <a:off x="4440238" y="5205414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always read</a:t>
            </a:r>
            <a:endParaRPr lang="en-AU" altLang="en-US" sz="1800"/>
          </a:p>
        </p:txBody>
      </p:sp>
      <p:sp>
        <p:nvSpPr>
          <p:cNvPr id="25616" name="Text Box 43"/>
          <p:cNvSpPr txBox="1">
            <a:spLocks noChangeArrowheads="1"/>
          </p:cNvSpPr>
          <p:nvPr/>
        </p:nvSpPr>
        <p:spPr bwMode="auto">
          <a:xfrm>
            <a:off x="5592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read, except for load</a:t>
            </a:r>
            <a:endParaRPr lang="en-AU" altLang="en-US" sz="1800"/>
          </a:p>
        </p:txBody>
      </p:sp>
      <p:sp>
        <p:nvSpPr>
          <p:cNvPr id="25617" name="Text Box 44"/>
          <p:cNvSpPr txBox="1">
            <a:spLocks noChangeArrowheads="1"/>
          </p:cNvSpPr>
          <p:nvPr/>
        </p:nvSpPr>
        <p:spPr bwMode="auto">
          <a:xfrm>
            <a:off x="7105651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dirty="0"/>
              <a:t>write for R-type and load</a:t>
            </a:r>
            <a:endParaRPr lang="en-AU" altLang="en-US" sz="1800" dirty="0"/>
          </a:p>
        </p:txBody>
      </p:sp>
      <p:sp>
        <p:nvSpPr>
          <p:cNvPr id="25618" name="Line 45"/>
          <p:cNvSpPr>
            <a:spLocks noChangeShapeType="1"/>
          </p:cNvSpPr>
          <p:nvPr/>
        </p:nvSpPr>
        <p:spPr bwMode="auto">
          <a:xfrm flipH="1" flipV="1">
            <a:off x="6529388" y="3548064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Line 46"/>
          <p:cNvSpPr>
            <a:spLocks noChangeShapeType="1"/>
          </p:cNvSpPr>
          <p:nvPr/>
        </p:nvSpPr>
        <p:spPr bwMode="auto">
          <a:xfrm flipH="1" flipV="1">
            <a:off x="6816726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Text Box 47"/>
          <p:cNvSpPr txBox="1">
            <a:spLocks noChangeArrowheads="1"/>
          </p:cNvSpPr>
          <p:nvPr/>
        </p:nvSpPr>
        <p:spPr bwMode="auto">
          <a:xfrm>
            <a:off x="8832851" y="5205414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sign-extend and add</a:t>
            </a:r>
            <a:endParaRPr lang="en-AU" altLang="en-US" sz="1800"/>
          </a:p>
        </p:txBody>
      </p:sp>
      <p:sp>
        <p:nvSpPr>
          <p:cNvPr id="25621" name="Line 48"/>
          <p:cNvSpPr>
            <a:spLocks noChangeShapeType="1"/>
          </p:cNvSpPr>
          <p:nvPr/>
        </p:nvSpPr>
        <p:spPr bwMode="auto">
          <a:xfrm flipH="1" flipV="1">
            <a:off x="8977314" y="4556126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49"/>
          <p:cNvSpPr>
            <a:spLocks noChangeShapeType="1"/>
          </p:cNvSpPr>
          <p:nvPr/>
        </p:nvSpPr>
        <p:spPr bwMode="auto">
          <a:xfrm flipV="1">
            <a:off x="9121775" y="3548064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1081454" y="93784"/>
            <a:ext cx="9029700" cy="7361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altLang="en-US" dirty="0" smtClean="0"/>
              <a:t>Control Signals</a:t>
            </a:r>
          </a:p>
        </p:txBody>
      </p:sp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128802E-5223-48D0-95AE-18115A157BFC}" type="slidenum">
              <a:rPr lang="en-AU" altLang="en-US" sz="1400"/>
              <a:pPr/>
              <a:t>24</a:t>
            </a:fld>
            <a:endParaRPr lang="en-AU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8" y="736111"/>
            <a:ext cx="11113477" cy="33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2802" y="365125"/>
            <a:ext cx="11317167" cy="13255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OpCode</a:t>
            </a:r>
            <a:r>
              <a:rPr lang="en-US" dirty="0" smtClean="0"/>
              <a:t> determines the settings of control signals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2" y="2039815"/>
            <a:ext cx="11614639" cy="35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5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2324100" y="0"/>
            <a:ext cx="9029700" cy="1325563"/>
          </a:xfrm>
        </p:spPr>
        <p:txBody>
          <a:bodyPr/>
          <a:lstStyle/>
          <a:p>
            <a:pPr eaLnBrk="1" hangingPunct="1"/>
            <a:r>
              <a:rPr lang="en-AU" altLang="en-US" dirty="0" err="1" smtClean="0"/>
              <a:t>Datapath</a:t>
            </a:r>
            <a:r>
              <a:rPr lang="en-AU" altLang="en-US" dirty="0" smtClean="0"/>
              <a:t> With Control</a:t>
            </a:r>
          </a:p>
        </p:txBody>
      </p:sp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128802E-5223-48D0-95AE-18115A157BFC}" type="slidenum">
              <a:rPr lang="en-AU" altLang="en-US" sz="1400"/>
              <a:pPr/>
              <a:t>26</a:t>
            </a:fld>
            <a:endParaRPr lang="en-AU" altLang="en-US" sz="1400"/>
          </a:p>
        </p:txBody>
      </p:sp>
      <p:pic>
        <p:nvPicPr>
          <p:cNvPr id="26627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06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153987" y="125411"/>
            <a:ext cx="9029700" cy="863602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R-Type Instruction</a:t>
            </a:r>
          </a:p>
        </p:txBody>
      </p:sp>
      <p:sp>
        <p:nvSpPr>
          <p:cNvPr id="2765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E92EFEF-F697-4983-869E-87202D70E076}" type="slidenum">
              <a:rPr lang="en-AU" altLang="en-US" sz="1400"/>
              <a:pPr/>
              <a:t>27</a:t>
            </a:fld>
            <a:endParaRPr lang="en-AU" altLang="en-US" sz="1400"/>
          </a:p>
        </p:txBody>
      </p:sp>
      <p:pic>
        <p:nvPicPr>
          <p:cNvPr id="27651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278437" y="319881"/>
            <a:ext cx="6913563" cy="773113"/>
            <a:chOff x="703" y="981"/>
            <a:chExt cx="4355" cy="487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0</a:t>
              </a:r>
              <a:endParaRPr lang="en-AU" altLang="en-US" sz="2000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rd</a:t>
              </a:r>
              <a:endParaRPr lang="en-AU" altLang="en-US" sz="2000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shamt</a:t>
              </a:r>
              <a:endParaRPr lang="en-AU" altLang="en-US" sz="2000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funct</a:t>
              </a:r>
              <a:endParaRPr lang="en-AU" altLang="en-US" sz="2000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5:0</a:t>
              </a:r>
              <a:endParaRPr lang="en-AU" alt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15:11</a:t>
              </a:r>
              <a:endParaRPr lang="en-AU" alt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10:6</a:t>
              </a:r>
              <a:endParaRPr lang="en-AU" altLang="en-US"/>
            </a:p>
          </p:txBody>
        </p:sp>
      </p:grpSp>
      <p:sp>
        <p:nvSpPr>
          <p:cNvPr id="18" name="Text Box 44"/>
          <p:cNvSpPr txBox="1">
            <a:spLocks noChangeArrowheads="1"/>
          </p:cNvSpPr>
          <p:nvPr/>
        </p:nvSpPr>
        <p:spPr bwMode="auto">
          <a:xfrm>
            <a:off x="10283030" y="1576388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dirty="0"/>
              <a:t>write for R-type and load</a:t>
            </a:r>
            <a:endParaRPr lang="en-AU" altLang="en-US" sz="18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9391650" y="989013"/>
            <a:ext cx="891380" cy="83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1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29700" cy="6572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altLang="en-US" dirty="0" smtClean="0"/>
              <a:t>Load Instruction</a:t>
            </a:r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C4C4ED7-7737-4D63-927D-A9493A992D3E}" type="slidenum">
              <a:rPr lang="en-AU" altLang="en-US" sz="1400"/>
              <a:pPr/>
              <a:t>28</a:t>
            </a:fld>
            <a:endParaRPr lang="en-AU" altLang="en-US" sz="1400"/>
          </a:p>
        </p:txBody>
      </p:sp>
      <p:pic>
        <p:nvPicPr>
          <p:cNvPr id="28675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514850" y="270669"/>
            <a:ext cx="6913563" cy="773112"/>
            <a:chOff x="884" y="981"/>
            <a:chExt cx="4355" cy="487"/>
          </a:xfrm>
        </p:grpSpPr>
        <p:sp>
          <p:nvSpPr>
            <p:cNvPr id="6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35 or 43</a:t>
              </a:r>
              <a:endParaRPr lang="en-AU" altLang="en-US" sz="2000"/>
            </a:p>
          </p:txBody>
        </p:sp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8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12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13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sp>
        <p:nvSpPr>
          <p:cNvPr id="14" name="Text Box 44"/>
          <p:cNvSpPr txBox="1">
            <a:spLocks noChangeArrowheads="1"/>
          </p:cNvSpPr>
          <p:nvPr/>
        </p:nvSpPr>
        <p:spPr bwMode="auto">
          <a:xfrm>
            <a:off x="9929018" y="1338263"/>
            <a:ext cx="1223963" cy="6463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dirty="0"/>
              <a:t>write for </a:t>
            </a:r>
            <a:r>
              <a:rPr lang="en-US" altLang="en-US" sz="1800" dirty="0" smtClean="0"/>
              <a:t>load</a:t>
            </a:r>
            <a:endParaRPr lang="en-AU" altLang="en-US" sz="1800" dirty="0"/>
          </a:p>
        </p:txBody>
      </p:sp>
      <p:cxnSp>
        <p:nvCxnSpPr>
          <p:cNvPr id="3" name="Straight Arrow Connector 2"/>
          <p:cNvCxnSpPr>
            <a:endCxn id="12" idx="3"/>
          </p:cNvCxnSpPr>
          <p:nvPr/>
        </p:nvCxnSpPr>
        <p:spPr>
          <a:xfrm flipH="1" flipV="1">
            <a:off x="7791450" y="875506"/>
            <a:ext cx="2047875" cy="6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4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xfrm>
            <a:off x="109904" y="126268"/>
            <a:ext cx="9029700" cy="6474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altLang="en-US" dirty="0" smtClean="0"/>
              <a:t>Branch-on-Equal Instruction</a:t>
            </a:r>
          </a:p>
        </p:txBody>
      </p:sp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EB9CE33-8028-4FFC-B247-7DEE83CD943F}" type="slidenum">
              <a:rPr lang="en-AU" altLang="en-US" sz="1400"/>
              <a:pPr/>
              <a:t>29</a:t>
            </a:fld>
            <a:endParaRPr lang="en-AU" altLang="en-US" sz="1400"/>
          </a:p>
        </p:txBody>
      </p:sp>
      <p:pic>
        <p:nvPicPr>
          <p:cNvPr id="29699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530350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5171343" y="773724"/>
            <a:ext cx="6913563" cy="773112"/>
            <a:chOff x="884" y="981"/>
            <a:chExt cx="4355" cy="487"/>
          </a:xfrm>
        </p:grpSpPr>
        <p:sp>
          <p:nvSpPr>
            <p:cNvPr id="6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4</a:t>
              </a:r>
              <a:endParaRPr lang="en-AU" altLang="en-US" sz="2000"/>
            </a:p>
          </p:txBody>
        </p:sp>
        <p:sp>
          <p:nvSpPr>
            <p:cNvPr id="7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8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9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10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11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12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13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8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Execution</a:t>
            </a:r>
            <a:endParaRPr lang="en-AU" altLang="en-US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PC </a:t>
            </a:r>
            <a:r>
              <a:rPr lang="en-US" altLang="en-US">
                <a:sym typeface="Symbol" panose="05050102010706020507" pitchFamily="18" charset="2"/>
              </a:rPr>
              <a:t> instruction memory, fetch instruction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Register numbers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 register file, read registers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Depending on instruction class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Use ALU to calculate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Arithmetic result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Memory address for load/store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Branch target address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Access data memory for load/store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PC  target address or PC + 4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E54D823-78C9-4E38-8F65-0E5864D1DEB9}" type="slidenum">
              <a:rPr lang="en-AU" altLang="en-US" sz="1400"/>
              <a:pPr/>
              <a:t>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0520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76994"/>
            <a:ext cx="9029700" cy="1325563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Implementing Jumps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2349500"/>
            <a:ext cx="8270875" cy="3887788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Jump uses word address</a:t>
            </a:r>
          </a:p>
          <a:p>
            <a:pPr eaLnBrk="1" hangingPunct="1"/>
            <a:r>
              <a:rPr lang="en-AU" altLang="en-US" dirty="0" smtClean="0"/>
              <a:t>Update PC with concatenation of</a:t>
            </a:r>
          </a:p>
          <a:p>
            <a:pPr lvl="1" eaLnBrk="1" hangingPunct="1"/>
            <a:r>
              <a:rPr lang="en-AU" altLang="en-US" dirty="0" smtClean="0"/>
              <a:t>Top 4 bits of old PC</a:t>
            </a:r>
          </a:p>
          <a:p>
            <a:pPr lvl="1" eaLnBrk="1" hangingPunct="1"/>
            <a:r>
              <a:rPr lang="en-AU" altLang="en-US" dirty="0" smtClean="0"/>
              <a:t>26-bit jump address</a:t>
            </a:r>
          </a:p>
          <a:p>
            <a:pPr lvl="1" eaLnBrk="1" hangingPunct="1"/>
            <a:r>
              <a:rPr lang="en-AU" altLang="en-US" dirty="0" smtClean="0"/>
              <a:t>00</a:t>
            </a:r>
          </a:p>
          <a:p>
            <a:pPr eaLnBrk="1" hangingPunct="1"/>
            <a:r>
              <a:rPr lang="en-AU" altLang="en-US" dirty="0" smtClean="0"/>
              <a:t>Need an extra control signal decoded from opcode</a:t>
            </a:r>
          </a:p>
        </p:txBody>
      </p:sp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2BD4D31-6BF7-4178-B497-F52E99723D58}" type="slidenum">
              <a:rPr lang="en-AU" altLang="en-US" sz="1400"/>
              <a:pPr/>
              <a:t>30</a:t>
            </a:fld>
            <a:endParaRPr lang="en-AU" altLang="en-US" sz="1400"/>
          </a:p>
        </p:txBody>
      </p:sp>
      <p:grpSp>
        <p:nvGrpSpPr>
          <p:cNvPr id="30725" name="Group 14"/>
          <p:cNvGrpSpPr>
            <a:grpSpLocks/>
          </p:cNvGrpSpPr>
          <p:nvPr/>
        </p:nvGrpSpPr>
        <p:grpSpPr bwMode="auto">
          <a:xfrm>
            <a:off x="3359151" y="1412876"/>
            <a:ext cx="6913563" cy="773113"/>
            <a:chOff x="1156" y="890"/>
            <a:chExt cx="4355" cy="487"/>
          </a:xfrm>
        </p:grpSpPr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2</a:t>
              </a:r>
              <a:endParaRPr lang="en-AU" altLang="en-US" sz="2000"/>
            </a:p>
          </p:txBody>
        </p:sp>
        <p:sp>
          <p:nvSpPr>
            <p:cNvPr id="30728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30729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30730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25:0</a:t>
              </a:r>
              <a:endParaRPr lang="en-AU" altLang="en-US"/>
            </a:p>
          </p:txBody>
        </p:sp>
      </p:grp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2335213" y="1489076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Jump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41631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297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altLang="en-US" dirty="0" err="1" smtClean="0"/>
              <a:t>Datapath</a:t>
            </a:r>
            <a:r>
              <a:rPr lang="en-AU" altLang="en-US" dirty="0" smtClean="0"/>
              <a:t> With Jumps Added</a:t>
            </a:r>
          </a:p>
        </p:txBody>
      </p:sp>
      <p:sp>
        <p:nvSpPr>
          <p:cNvPr id="317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7C1FEBC-09B9-445B-8C60-EEC504B19C71}" type="slidenum">
              <a:rPr lang="en-AU" altLang="en-US" sz="1400"/>
              <a:pPr/>
              <a:t>31</a:t>
            </a:fld>
            <a:endParaRPr lang="en-AU" altLang="en-US" sz="1400"/>
          </a:p>
        </p:txBody>
      </p:sp>
      <p:pic>
        <p:nvPicPr>
          <p:cNvPr id="31747" name="Picture 6" descr="f04-2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19" y="1477962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164504" y="657224"/>
            <a:ext cx="6913563" cy="773113"/>
            <a:chOff x="1156" y="890"/>
            <a:chExt cx="4355" cy="487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2</a:t>
              </a:r>
              <a:endParaRPr lang="en-AU" altLang="en-US" sz="2000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25:0</a:t>
              </a:r>
              <a:endParaRPr lang="en-AU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6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8284" y="177556"/>
            <a:ext cx="9029700" cy="1325563"/>
          </a:xfrm>
        </p:spPr>
        <p:txBody>
          <a:bodyPr/>
          <a:lstStyle/>
          <a:p>
            <a:r>
              <a:rPr lang="en-US" dirty="0" smtClean="0"/>
              <a:t>Finalizing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23" y="1179026"/>
            <a:ext cx="9546000" cy="53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Performance Issues</a:t>
            </a:r>
            <a:endParaRPr lang="en-AU" altLang="en-US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Longest delay determines clock period</a:t>
            </a:r>
          </a:p>
          <a:p>
            <a:pPr lvl="1" eaLnBrk="1" hangingPunct="1"/>
            <a:r>
              <a:rPr lang="en-US" altLang="en-US" smtClean="0"/>
              <a:t>Critical path: load instruction</a:t>
            </a:r>
          </a:p>
          <a:p>
            <a:pPr lvl="1" eaLnBrk="1" hangingPunct="1"/>
            <a:r>
              <a:rPr lang="en-US" altLang="en-US" smtClean="0"/>
              <a:t>Instruction memory </a:t>
            </a:r>
            <a:r>
              <a:rPr lang="en-US" altLang="en-US" smtClean="0">
                <a:sym typeface="Symbol" panose="05050102010706020507" pitchFamily="18" charset="2"/>
              </a:rPr>
              <a:t></a:t>
            </a:r>
            <a:r>
              <a:rPr lang="en-US" altLang="en-US" smtClean="0"/>
              <a:t> register file </a:t>
            </a:r>
            <a:r>
              <a:rPr lang="en-US" altLang="en-US" smtClean="0">
                <a:sym typeface="Symbol" panose="05050102010706020507" pitchFamily="18" charset="2"/>
              </a:rPr>
              <a:t></a:t>
            </a:r>
            <a:r>
              <a:rPr lang="en-US" altLang="en-US" smtClean="0"/>
              <a:t> ALU </a:t>
            </a:r>
            <a:r>
              <a:rPr lang="en-US" altLang="en-US" smtClean="0">
                <a:sym typeface="Symbol" panose="05050102010706020507" pitchFamily="18" charset="2"/>
              </a:rPr>
              <a:t></a:t>
            </a:r>
            <a:r>
              <a:rPr lang="en-US" altLang="en-US" smtClean="0"/>
              <a:t> data memory </a:t>
            </a:r>
            <a:r>
              <a:rPr lang="en-US" altLang="en-US" smtClean="0">
                <a:sym typeface="Symbol" panose="05050102010706020507" pitchFamily="18" charset="2"/>
              </a:rPr>
              <a:t></a:t>
            </a:r>
            <a:r>
              <a:rPr lang="en-US" altLang="en-US" smtClean="0"/>
              <a:t> register file</a:t>
            </a:r>
          </a:p>
          <a:p>
            <a:pPr eaLnBrk="1" hangingPunct="1"/>
            <a:r>
              <a:rPr lang="en-US" altLang="en-US" smtClean="0"/>
              <a:t>Not feasible to vary period for different instructions</a:t>
            </a:r>
          </a:p>
          <a:p>
            <a:pPr eaLnBrk="1" hangingPunct="1"/>
            <a:r>
              <a:rPr lang="en-US" altLang="en-US" smtClean="0"/>
              <a:t>Violates design principle</a:t>
            </a:r>
          </a:p>
          <a:p>
            <a:pPr lvl="1" eaLnBrk="1" hangingPunct="1"/>
            <a:r>
              <a:rPr lang="en-US" altLang="en-US" smtClean="0"/>
              <a:t>Making the common case fast</a:t>
            </a:r>
          </a:p>
          <a:p>
            <a:pPr eaLnBrk="1" hangingPunct="1"/>
            <a:r>
              <a:rPr lang="en-US" altLang="en-US" smtClean="0"/>
              <a:t>We will improve performance by pipelining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E518046-C1ED-4D2F-9C45-9C6C24251EF1}" type="slidenum">
              <a:rPr lang="en-AU" altLang="en-US" sz="1400"/>
              <a:pPr/>
              <a:t>33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45558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1884364" y="133745"/>
            <a:ext cx="9029700" cy="81359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Pipelining Analogy</a:t>
            </a:r>
            <a:endParaRPr lang="en-AU" altLang="en-US" dirty="0" smtClean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>
          <a:xfrm>
            <a:off x="1884364" y="1264443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Pipelined laundry: overlapping execution</a:t>
            </a:r>
          </a:p>
          <a:p>
            <a:pPr lvl="1" eaLnBrk="1" hangingPunct="1"/>
            <a:r>
              <a:rPr lang="en-US" altLang="en-US" dirty="0" smtClean="0"/>
              <a:t>Parallelism improves performance</a:t>
            </a: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FE9E944-73E0-403B-9C4A-51E650B0A4EA}" type="slidenum">
              <a:rPr lang="en-AU" altLang="en-US" sz="1400"/>
              <a:pPr/>
              <a:t>34</a:t>
            </a:fld>
            <a:endParaRPr lang="en-AU" altLang="en-US" sz="1400"/>
          </a:p>
        </p:txBody>
      </p:sp>
      <p:pic>
        <p:nvPicPr>
          <p:cNvPr id="33795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4"/>
          <p:cNvSpPr txBox="1">
            <a:spLocks noChangeArrowheads="1"/>
          </p:cNvSpPr>
          <p:nvPr/>
        </p:nvSpPr>
        <p:spPr bwMode="auto">
          <a:xfrm rot="5400000">
            <a:off x="8836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§4.5 An Overview of Pipelining</a:t>
            </a:r>
          </a:p>
        </p:txBody>
      </p:sp>
      <p:sp>
        <p:nvSpPr>
          <p:cNvPr id="33799" name="Rectangle 6"/>
          <p:cNvSpPr>
            <a:spLocks noChangeArrowheads="1"/>
          </p:cNvSpPr>
          <p:nvPr/>
        </p:nvSpPr>
        <p:spPr bwMode="auto">
          <a:xfrm>
            <a:off x="6816725" y="2708275"/>
            <a:ext cx="37353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Four loads: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8/3.5 = 2.3</a:t>
            </a:r>
          </a:p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Non-stop: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2n/0.5n + 1.5 ≈ 4</a:t>
            </a:r>
            <a:br>
              <a:rPr lang="en-US" altLang="en-US" sz="2400"/>
            </a:br>
            <a:r>
              <a:rPr lang="en-US" altLang="en-US" sz="2400"/>
              <a:t>= number of stages</a:t>
            </a:r>
          </a:p>
        </p:txBody>
      </p:sp>
    </p:spTree>
    <p:extLst>
      <p:ext uri="{BB962C8B-B14F-4D97-AF65-F5344CB8AC3E}">
        <p14:creationId xmlns:p14="http://schemas.microsoft.com/office/powerpoint/2010/main" val="5437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Pipeline</a:t>
            </a:r>
            <a:endParaRPr lang="en-AU" altLang="en-US" smtClean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en-US" smtClean="0"/>
              <a:t>Five stages, one step per stage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IF: Instruction fetch from memory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ID: Instruction decode &amp; register read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EX: Execute operation or calculate address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MEM: Access memory operand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WB: Write result back to register</a:t>
            </a:r>
            <a:endParaRPr lang="en-AU" altLang="en-US" smtClean="0"/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E7B87E2-06BC-4950-B70B-4BFAAB03635B}" type="slidenum">
              <a:rPr lang="en-AU" altLang="en-US" sz="1400"/>
              <a:pPr/>
              <a:t>35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359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9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Pipeline Performance</a:t>
            </a:r>
            <a:endParaRPr lang="en-AU" altLang="en-US" dirty="0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533650"/>
          </a:xfrm>
        </p:spPr>
        <p:txBody>
          <a:bodyPr/>
          <a:lstStyle/>
          <a:p>
            <a:pPr eaLnBrk="1" hangingPunct="1"/>
            <a:r>
              <a:rPr lang="en-US" altLang="en-US" dirty="0"/>
              <a:t>Assume time for stages is</a:t>
            </a:r>
          </a:p>
          <a:p>
            <a:pPr lvl="1" eaLnBrk="1" hangingPunct="1"/>
            <a:r>
              <a:rPr lang="en-US" altLang="en-US" dirty="0"/>
              <a:t>100ps for register read or write</a:t>
            </a:r>
          </a:p>
          <a:p>
            <a:pPr lvl="1" eaLnBrk="1" hangingPunct="1"/>
            <a:r>
              <a:rPr lang="en-US" altLang="en-US" dirty="0"/>
              <a:t>200ps for other stages</a:t>
            </a:r>
          </a:p>
          <a:p>
            <a:pPr eaLnBrk="1" hangingPunct="1"/>
            <a:r>
              <a:rPr lang="en-US" altLang="en-US" dirty="0"/>
              <a:t>Compare pipelined </a:t>
            </a:r>
            <a:r>
              <a:rPr lang="en-US" altLang="en-US" dirty="0" err="1"/>
              <a:t>datapath</a:t>
            </a:r>
            <a:r>
              <a:rPr lang="en-US" altLang="en-US" dirty="0"/>
              <a:t> with single-cycle </a:t>
            </a:r>
            <a:r>
              <a:rPr lang="en-US" altLang="en-US" dirty="0" err="1"/>
              <a:t>datapath</a:t>
            </a:r>
            <a:endParaRPr lang="en-US" altLang="en-US" dirty="0"/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E0CB476-C850-4CB5-A0D5-C39F2BB82492}" type="slidenum">
              <a:rPr lang="en-AU" altLang="en-US" sz="1400"/>
              <a:pPr/>
              <a:t>36</a:t>
            </a:fld>
            <a:endParaRPr lang="en-AU" altLang="en-US" sz="1400"/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1919289" y="3846513"/>
          <a:ext cx="8353425" cy="2246319"/>
        </p:xfrm>
        <a:graphic>
          <a:graphicData uri="http://schemas.openxmlformats.org/drawingml/2006/table">
            <a:tbl>
              <a:tblPr/>
              <a:tblGrid>
                <a:gridCol w="1193800"/>
                <a:gridCol w="1192212"/>
                <a:gridCol w="1195388"/>
                <a:gridCol w="1190625"/>
                <a:gridCol w="1195387"/>
                <a:gridCol w="1192213"/>
                <a:gridCol w="1193800"/>
              </a:tblGrid>
              <a:tr h="6400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 fetch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read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op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access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write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time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4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R-format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3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2114550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Pipeline Performance</a:t>
            </a:r>
            <a:endParaRPr lang="en-AU" altLang="en-US" dirty="0" smtClean="0"/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D15F870-7894-4156-8E88-63E3FCB297AF}" type="slidenum">
              <a:rPr lang="en-AU" altLang="en-US" sz="1400"/>
              <a:pPr/>
              <a:t>37</a:t>
            </a:fld>
            <a:endParaRPr lang="en-AU" altLang="en-US" sz="1400"/>
          </a:p>
        </p:txBody>
      </p:sp>
      <p:pic>
        <p:nvPicPr>
          <p:cNvPr id="36867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4656139" y="1196975"/>
            <a:ext cx="26765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Single-cycle (T</a:t>
            </a:r>
            <a:r>
              <a:rPr lang="en-US" altLang="en-US" sz="1800" baseline="-25000"/>
              <a:t>c</a:t>
            </a:r>
            <a:r>
              <a:rPr lang="en-US" altLang="en-US" sz="1800"/>
              <a:t>= 800ps)</a:t>
            </a:r>
            <a:endParaRPr lang="en-AU" altLang="en-US" sz="1800"/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4800601" y="3644900"/>
            <a:ext cx="23844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Pipelined (T</a:t>
            </a:r>
            <a:r>
              <a:rPr lang="en-US" altLang="en-US" sz="1800" baseline="-25000"/>
              <a:t>c</a:t>
            </a:r>
            <a:r>
              <a:rPr lang="en-US" altLang="en-US" sz="1800"/>
              <a:t>= 200ps)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23691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136530" y="154110"/>
            <a:ext cx="9029700" cy="72512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Pipeline Speedup</a:t>
            </a:r>
            <a:endParaRPr lang="en-AU" altLang="en-US" dirty="0" smtClean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>
          <a:xfrm>
            <a:off x="1562100" y="1008185"/>
            <a:ext cx="9791700" cy="516877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all stages are balanced</a:t>
            </a:r>
          </a:p>
          <a:p>
            <a:pPr lvl="1" eaLnBrk="1" hangingPunct="1"/>
            <a:r>
              <a:rPr lang="en-US" altLang="en-US" dirty="0" smtClean="0"/>
              <a:t>i.e., all take the same time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If not balanced, speedup is less</a:t>
            </a:r>
          </a:p>
          <a:p>
            <a:pPr eaLnBrk="1" hangingPunct="1"/>
            <a:r>
              <a:rPr lang="en-US" altLang="en-US" dirty="0" smtClean="0"/>
              <a:t>Speedup due to increased throughput</a:t>
            </a:r>
          </a:p>
          <a:p>
            <a:pPr lvl="1" eaLnBrk="1" hangingPunct="1"/>
            <a:r>
              <a:rPr lang="en-US" altLang="en-US" dirty="0" smtClean="0"/>
              <a:t>Latency (time for each instruction) does not decrease</a:t>
            </a:r>
            <a:endParaRPr lang="en-AU" altLang="en-US" dirty="0" smtClean="0"/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4AFBB87-B896-4B00-A560-04BCC79DD27E}" type="slidenum">
              <a:rPr lang="en-AU" altLang="en-US" sz="1400"/>
              <a:pPr/>
              <a:t>38</a:t>
            </a:fld>
            <a:endParaRPr lang="en-AU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977590"/>
            <a:ext cx="7224000" cy="11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9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Pipelining and ISA Design</a:t>
            </a:r>
            <a:endParaRPr lang="en-AU" altLang="en-US" smtClean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MIPS ISA designed for pipelining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All instructions are 32-bits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Easier to fetch and decode in one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c.f. x86: 1- to 17-byte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Few and regular instruction formats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Can decode and read registers in one step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Load/store addressing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Can calculate address in 3</a:t>
            </a:r>
            <a:r>
              <a:rPr lang="en-US" altLang="en-US" baseline="30000" smtClean="0"/>
              <a:t>rd</a:t>
            </a:r>
            <a:r>
              <a:rPr lang="en-US" altLang="en-US" smtClean="0"/>
              <a:t> stage, access memory in 4</a:t>
            </a:r>
            <a:r>
              <a:rPr lang="en-US" altLang="en-US" baseline="30000" smtClean="0"/>
              <a:t>th</a:t>
            </a:r>
            <a:r>
              <a:rPr lang="en-US" altLang="en-US" smtClean="0"/>
              <a:t> stage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Alignment of memory operands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Memory access takes only one cycle</a:t>
            </a:r>
            <a:endParaRPr lang="en-AU" altLang="en-US" smtClean="0"/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8A0BDB7-0438-47C0-970E-AD0D61E76D7E}" type="slidenum">
              <a:rPr lang="en-AU" altLang="en-US" sz="1400"/>
              <a:pPr/>
              <a:t>39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12102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CPU Overview</a:t>
            </a:r>
            <a:endParaRPr lang="en-AU" altLang="en-US" smtClean="0"/>
          </a:p>
        </p:txBody>
      </p:sp>
      <p:sp>
        <p:nvSpPr>
          <p:cNvPr id="61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D34859D-62FB-4E18-A1B4-54E3257FF442}" type="slidenum">
              <a:rPr lang="en-AU" altLang="en-US" sz="1400"/>
              <a:pPr/>
              <a:t>4</a:t>
            </a:fld>
            <a:endParaRPr lang="en-AU" altLang="en-US" sz="1400"/>
          </a:p>
        </p:txBody>
      </p:sp>
      <p:pic>
        <p:nvPicPr>
          <p:cNvPr id="6148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48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Hazards</a:t>
            </a:r>
            <a:endParaRPr lang="en-AU" altLang="en-US" smtClean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Situations that prevent starting the next instruction in the next cycle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Structure hazards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 required resource is busy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Data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Need to wait for previous instruction to complete its data read/write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Control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Deciding on control action depends on previous instruction</a:t>
            </a:r>
            <a:endParaRPr lang="en-AU" altLang="en-US" smtClean="0"/>
          </a:p>
        </p:txBody>
      </p:sp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390E66E-C85E-48EA-B52F-C25A08D266A1}" type="slidenum">
              <a:rPr lang="en-AU" altLang="en-US" sz="1400"/>
              <a:pPr/>
              <a:t>40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2577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761392" y="154109"/>
            <a:ext cx="9029700" cy="7016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Structure Hazards</a:t>
            </a:r>
            <a:endParaRPr lang="en-AU" altLang="en-US" dirty="0" smtClean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621323" y="996462"/>
            <a:ext cx="11383107" cy="5180501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 smtClean="0"/>
              <a:t>HW can’t support the combination of instructions executed in same cycle.</a:t>
            </a:r>
          </a:p>
          <a:p>
            <a:pPr eaLnBrk="1" hangingPunct="1"/>
            <a:r>
              <a:rPr lang="en-US" altLang="en-US" dirty="0" smtClean="0"/>
              <a:t>Reason is Conflict for use of a resource</a:t>
            </a:r>
          </a:p>
          <a:p>
            <a:pPr eaLnBrk="1" hangingPunct="1"/>
            <a:r>
              <a:rPr lang="en-US" altLang="en-US" dirty="0" smtClean="0"/>
              <a:t>In MIPS pipeline with a single memory</a:t>
            </a:r>
          </a:p>
          <a:p>
            <a:pPr lvl="1" eaLnBrk="1" hangingPunct="1"/>
            <a:r>
              <a:rPr lang="en-US" altLang="en-US" dirty="0" smtClean="0"/>
              <a:t>Load/store requires data access</a:t>
            </a:r>
          </a:p>
          <a:p>
            <a:pPr lvl="1" eaLnBrk="1" hangingPunct="1"/>
            <a:r>
              <a:rPr lang="en-US" altLang="en-US" dirty="0" smtClean="0"/>
              <a:t>Instruction fetch would have to </a:t>
            </a:r>
            <a:r>
              <a:rPr lang="en-US" altLang="en-US" i="1" dirty="0" smtClean="0"/>
              <a:t>stall</a:t>
            </a:r>
            <a:r>
              <a:rPr lang="en-US" altLang="en-US" dirty="0" smtClean="0"/>
              <a:t> for that cycle</a:t>
            </a:r>
          </a:p>
          <a:p>
            <a:pPr lvl="2" eaLnBrk="1" hangingPunct="1"/>
            <a:r>
              <a:rPr lang="en-US" altLang="en-US" dirty="0" smtClean="0"/>
              <a:t>Would cause a pipeline “bubble”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Hence, pipelined </a:t>
            </a:r>
            <a:r>
              <a:rPr lang="en-US" altLang="en-US" dirty="0" err="1" smtClean="0"/>
              <a:t>datapaths</a:t>
            </a:r>
            <a:r>
              <a:rPr lang="en-US" altLang="en-US" dirty="0" smtClean="0"/>
              <a:t> require separate instruction/data memories</a:t>
            </a:r>
          </a:p>
          <a:p>
            <a:pPr lvl="1" eaLnBrk="1" hangingPunct="1"/>
            <a:r>
              <a:rPr lang="en-US" altLang="en-US" dirty="0" smtClean="0"/>
              <a:t>Or separate instruction/data caches</a:t>
            </a:r>
            <a:endParaRPr lang="en-AU" altLang="en-US" dirty="0" smtClean="0"/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12724C0-8876-4500-96AA-A170C3F21BE4}" type="slidenum">
              <a:rPr lang="en-AU" altLang="en-US" sz="1400"/>
              <a:pPr/>
              <a:t>41</a:t>
            </a:fld>
            <a:endParaRPr lang="en-AU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08" y="3153509"/>
            <a:ext cx="8742485" cy="18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929054" y="165833"/>
            <a:ext cx="9029700" cy="60789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Instruction Pipeline  Representation</a:t>
            </a:r>
            <a:endParaRPr lang="en-AU" altLang="en-US" dirty="0" smtClean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1133973" y="2750072"/>
            <a:ext cx="10718058" cy="349832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IF</a:t>
            </a:r>
            <a:r>
              <a:rPr lang="en-US" altLang="en-US" dirty="0" smtClean="0"/>
              <a:t> instruction fetch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ID</a:t>
            </a:r>
            <a:r>
              <a:rPr lang="en-US" altLang="en-US" dirty="0" smtClean="0"/>
              <a:t> instruction decode and register file read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EX</a:t>
            </a:r>
            <a:r>
              <a:rPr lang="en-US" altLang="en-US" dirty="0" smtClean="0"/>
              <a:t> execution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MEM</a:t>
            </a:r>
            <a:r>
              <a:rPr lang="en-US" altLang="en-US" dirty="0" smtClean="0"/>
              <a:t> memory access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WB</a:t>
            </a:r>
            <a:r>
              <a:rPr lang="en-US" altLang="en-US" dirty="0" smtClean="0"/>
              <a:t> write back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Shadow on right represents reading and shadow on left represents writing.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8A0BDB7-0438-47C0-970E-AD0D61E76D7E}" type="slidenum">
              <a:rPr lang="en-AU" altLang="en-US" sz="1400"/>
              <a:pPr/>
              <a:t>42</a:t>
            </a:fld>
            <a:endParaRPr lang="en-AU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73" y="944929"/>
            <a:ext cx="9100273" cy="18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3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591527" y="46892"/>
            <a:ext cx="9029700" cy="6799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Data Hazards</a:t>
            </a:r>
            <a:endParaRPr lang="en-AU" altLang="en-US" dirty="0" smtClean="0"/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>
          <a:xfrm>
            <a:off x="504092" y="902677"/>
            <a:ext cx="11265877" cy="245012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 smtClean="0"/>
              <a:t>Data hazards arise from the dependence of one instruction on  an earlier one still in pipeline. ( </a:t>
            </a:r>
            <a:r>
              <a:rPr lang="en-US" altLang="en-US" dirty="0" err="1" smtClean="0"/>
              <a:t>oprands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unvaiable</a:t>
            </a:r>
            <a:r>
              <a:rPr lang="en-US" altLang="en-US" dirty="0" smtClean="0"/>
              <a:t>)</a:t>
            </a:r>
          </a:p>
          <a:p>
            <a:pPr eaLnBrk="1" hangingPunct="1"/>
            <a:r>
              <a:rPr lang="en-US" altLang="en-US" dirty="0" smtClean="0"/>
              <a:t>An instruction depends on completion of data access by a previous instruction</a:t>
            </a:r>
          </a:p>
          <a:p>
            <a:pPr lvl="1" eaLnBrk="1" hangingPunct="1"/>
            <a:r>
              <a:rPr lang="en-US" altLang="en-US" dirty="0" smtClean="0">
                <a:latin typeface="Lucida Console" panose="020B0609040504020204" pitchFamily="49" charset="0"/>
              </a:rPr>
              <a:t>add	</a:t>
            </a:r>
            <a:r>
              <a:rPr lang="en-US" altLang="en-US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dirty="0" smtClean="0">
                <a:latin typeface="Lucida Console" panose="020B0609040504020204" pitchFamily="49" charset="0"/>
              </a:rPr>
              <a:t>, $t0, $t1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sub	$t2, </a:t>
            </a:r>
            <a:r>
              <a:rPr lang="en-US" altLang="en-US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dirty="0" smtClean="0">
                <a:latin typeface="Lucida Console" panose="020B0609040504020204" pitchFamily="49" charset="0"/>
              </a:rPr>
              <a:t>, $t3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5FE2CAF-3DAF-460E-82C3-98456E725197}" type="slidenum">
              <a:rPr lang="en-AU" altLang="en-US" sz="1400"/>
              <a:pPr/>
              <a:t>43</a:t>
            </a:fld>
            <a:endParaRPr lang="en-AU" altLang="en-US" sz="1400"/>
          </a:p>
        </p:txBody>
      </p:sp>
      <p:pic>
        <p:nvPicPr>
          <p:cNvPr id="41987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9" y="3528647"/>
            <a:ext cx="8270875" cy="282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1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Forwarding (aka Bypassing)</a:t>
            </a:r>
            <a:endParaRPr lang="en-AU" altLang="en-US" dirty="0" smtClean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766887"/>
          </a:xfrm>
        </p:spPr>
        <p:txBody>
          <a:bodyPr/>
          <a:lstStyle/>
          <a:p>
            <a:pPr eaLnBrk="1" hangingPunct="1"/>
            <a:r>
              <a:rPr lang="en-US" altLang="en-US" smtClean="0"/>
              <a:t>Use result when it is computed</a:t>
            </a:r>
          </a:p>
          <a:p>
            <a:pPr lvl="1" eaLnBrk="1" hangingPunct="1"/>
            <a:r>
              <a:rPr lang="en-US" altLang="en-US" smtClean="0"/>
              <a:t>Don’t wait for it to be stored in a register</a:t>
            </a:r>
          </a:p>
          <a:p>
            <a:pPr lvl="1" eaLnBrk="1" hangingPunct="1"/>
            <a:r>
              <a:rPr lang="en-US" altLang="en-US" smtClean="0"/>
              <a:t>Requires extra connections in the datapath</a:t>
            </a:r>
            <a:endParaRPr lang="en-AU" altLang="en-US" smtClean="0"/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BC0F809-601F-4053-B8B7-F10287FE01ED}" type="slidenum">
              <a:rPr lang="en-AU" altLang="en-US" sz="1400"/>
              <a:pPr/>
              <a:t>44</a:t>
            </a:fld>
            <a:endParaRPr lang="en-AU" altLang="en-US" sz="1400"/>
          </a:p>
        </p:txBody>
      </p:sp>
      <p:pic>
        <p:nvPicPr>
          <p:cNvPr id="43011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284538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3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5525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Load-Use Data Hazard</a:t>
            </a:r>
            <a:endParaRPr lang="en-AU" altLang="en-US" dirty="0" smtClean="0"/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>
          <a:xfrm>
            <a:off x="1418492" y="1125539"/>
            <a:ext cx="9624646" cy="2391264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Can’t always avoid stalls by forwarding</a:t>
            </a:r>
          </a:p>
          <a:p>
            <a:pPr lvl="1" eaLnBrk="1" hangingPunct="1"/>
            <a:r>
              <a:rPr lang="en-US" altLang="en-US" dirty="0" smtClean="0"/>
              <a:t>If value not computed when needed</a:t>
            </a:r>
          </a:p>
          <a:p>
            <a:pPr lvl="1" eaLnBrk="1" hangingPunct="1"/>
            <a:r>
              <a:rPr lang="en-US" altLang="en-US" dirty="0" smtClean="0"/>
              <a:t>Can’t forward backward in time!</a:t>
            </a:r>
            <a:endParaRPr lang="en-AU" altLang="en-US" dirty="0" smtClean="0"/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3BBED15-C3E7-4709-85EB-2BA09930B174}" type="slidenum">
              <a:rPr lang="en-AU" altLang="en-US" sz="1400"/>
              <a:pPr/>
              <a:t>45</a:t>
            </a:fld>
            <a:endParaRPr lang="en-AU" altLang="en-US" sz="1400"/>
          </a:p>
        </p:txBody>
      </p:sp>
      <p:pic>
        <p:nvPicPr>
          <p:cNvPr id="44035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80" y="3516803"/>
            <a:ext cx="9293469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5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75" y="15876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Code Scheduling to Avoid Stalls</a:t>
            </a:r>
            <a:endParaRPr lang="en-AU" altLang="en-US" sz="4000" dirty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Reorder code to avoid use of load result in the next instruction</a:t>
            </a:r>
          </a:p>
          <a:p>
            <a:pPr eaLnBrk="1" hangingPunct="1"/>
            <a:r>
              <a:rPr lang="en-US" altLang="en-US" dirty="0" smtClean="0"/>
              <a:t>C code for </a:t>
            </a:r>
            <a:r>
              <a:rPr lang="en-US" altLang="en-US" dirty="0" smtClean="0">
                <a:latin typeface="Lucida Console" panose="020B0609040504020204" pitchFamily="49" charset="0"/>
              </a:rPr>
              <a:t>A = B + E; C = B + F;</a:t>
            </a:r>
            <a:endParaRPr lang="en-AU" altLang="en-US" dirty="0" smtClean="0">
              <a:latin typeface="Lucida Console" panose="020B0609040504020204" pitchFamily="49" charset="0"/>
            </a:endParaRP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141D2FC-CAF6-4434-B953-EDD49F41ACB2}" type="slidenum">
              <a:rPr lang="en-AU" altLang="en-US" sz="1400"/>
              <a:pPr/>
              <a:t>46</a:t>
            </a:fld>
            <a:endParaRPr lang="en-AU" altLang="en-US" sz="1400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670301" y="3225801"/>
            <a:ext cx="2820003" cy="2616101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	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 dirty="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>
                <a:latin typeface="Lucida Console" panose="020B0609040504020204" pitchFamily="49" charset="0"/>
              </a:rPr>
              <a:t>add	$t3, $t1, 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latin typeface="Lucida Console" panose="020B0609040504020204" pitchFamily="49" charset="0"/>
              </a:rPr>
              <a:t>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	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 dirty="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>
                <a:latin typeface="Lucida Console" panose="020B0609040504020204" pitchFamily="49" charset="0"/>
              </a:rPr>
              <a:t>add	$t5, $t1, 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latin typeface="Lucida Console" panose="020B0609040504020204" pitchFamily="49" charset="0"/>
            </a:endParaRPr>
          </a:p>
        </p:txBody>
      </p:sp>
      <p:sp>
        <p:nvSpPr>
          <p:cNvPr id="45062" name="AutoShape 5"/>
          <p:cNvSpPr>
            <a:spLocks/>
          </p:cNvSpPr>
          <p:nvPr/>
        </p:nvSpPr>
        <p:spPr bwMode="auto">
          <a:xfrm>
            <a:off x="2301875" y="40782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3" name="AutoShape 6"/>
          <p:cNvSpPr>
            <a:spLocks/>
          </p:cNvSpPr>
          <p:nvPr/>
        </p:nvSpPr>
        <p:spPr bwMode="auto">
          <a:xfrm>
            <a:off x="2301875" y="51577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4" name="Text Box 7"/>
          <p:cNvSpPr txBox="1">
            <a:spLocks noChangeArrowheads="1"/>
          </p:cNvSpPr>
          <p:nvPr/>
        </p:nvSpPr>
        <p:spPr bwMode="auto">
          <a:xfrm>
            <a:off x="6981826" y="3225801"/>
            <a:ext cx="2820003" cy="26161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	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 dirty="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	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 dirty="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>
                <a:latin typeface="Lucida Console" panose="020B0609040504020204" pitchFamily="49" charset="0"/>
              </a:rPr>
              <a:t>add	$t3, $t1, 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latin typeface="Lucida Console" panose="020B0609040504020204" pitchFamily="49" charset="0"/>
              </a:rPr>
              <a:t>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>
                <a:latin typeface="Lucida Console" panose="020B0609040504020204" pitchFamily="49" charset="0"/>
              </a:rPr>
              <a:t>add	$t5, $t1, 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 err="1"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latin typeface="Lucida Console" panose="020B0609040504020204" pitchFamily="49" charset="0"/>
            </a:endParaRPr>
          </a:p>
        </p:txBody>
      </p:sp>
      <p:sp>
        <p:nvSpPr>
          <p:cNvPr id="45065" name="Line 8"/>
          <p:cNvSpPr>
            <a:spLocks noChangeShapeType="1"/>
          </p:cNvSpPr>
          <p:nvPr/>
        </p:nvSpPr>
        <p:spPr bwMode="auto">
          <a:xfrm flipV="1">
            <a:off x="6096001" y="4221163"/>
            <a:ext cx="936625" cy="6477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6" name="Oval 9"/>
          <p:cNvSpPr>
            <a:spLocks noChangeArrowheads="1"/>
          </p:cNvSpPr>
          <p:nvPr/>
        </p:nvSpPr>
        <p:spPr bwMode="auto">
          <a:xfrm>
            <a:off x="4295775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7" name="Oval 10"/>
          <p:cNvSpPr>
            <a:spLocks noChangeArrowheads="1"/>
          </p:cNvSpPr>
          <p:nvPr/>
        </p:nvSpPr>
        <p:spPr bwMode="auto">
          <a:xfrm>
            <a:off x="5808663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8" name="Oval 11"/>
          <p:cNvSpPr>
            <a:spLocks noChangeArrowheads="1"/>
          </p:cNvSpPr>
          <p:nvPr/>
        </p:nvSpPr>
        <p:spPr bwMode="auto">
          <a:xfrm>
            <a:off x="4295775" y="46529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9" name="Oval 12"/>
          <p:cNvSpPr>
            <a:spLocks noChangeArrowheads="1"/>
          </p:cNvSpPr>
          <p:nvPr/>
        </p:nvSpPr>
        <p:spPr bwMode="auto">
          <a:xfrm>
            <a:off x="5808663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0" name="Oval 13"/>
          <p:cNvSpPr>
            <a:spLocks noChangeArrowheads="1"/>
          </p:cNvSpPr>
          <p:nvPr/>
        </p:nvSpPr>
        <p:spPr bwMode="auto">
          <a:xfrm>
            <a:off x="7608888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1" name="Oval 14"/>
          <p:cNvSpPr>
            <a:spLocks noChangeArrowheads="1"/>
          </p:cNvSpPr>
          <p:nvPr/>
        </p:nvSpPr>
        <p:spPr bwMode="auto">
          <a:xfrm>
            <a:off x="9120188" y="429260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2" name="Oval 15"/>
          <p:cNvSpPr>
            <a:spLocks noChangeArrowheads="1"/>
          </p:cNvSpPr>
          <p:nvPr/>
        </p:nvSpPr>
        <p:spPr bwMode="auto">
          <a:xfrm>
            <a:off x="9120188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3" name="Oval 16"/>
          <p:cNvSpPr>
            <a:spLocks noChangeArrowheads="1"/>
          </p:cNvSpPr>
          <p:nvPr/>
        </p:nvSpPr>
        <p:spPr bwMode="auto">
          <a:xfrm>
            <a:off x="7608888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4" name="Line 17"/>
          <p:cNvSpPr>
            <a:spLocks noChangeShapeType="1"/>
          </p:cNvSpPr>
          <p:nvPr/>
        </p:nvSpPr>
        <p:spPr bwMode="auto">
          <a:xfrm>
            <a:off x="4933951" y="3819525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5" name="Line 18"/>
          <p:cNvSpPr>
            <a:spLocks noChangeShapeType="1"/>
          </p:cNvSpPr>
          <p:nvPr/>
        </p:nvSpPr>
        <p:spPr bwMode="auto">
          <a:xfrm>
            <a:off x="4924425" y="4918075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Line 19"/>
          <p:cNvSpPr>
            <a:spLocks noChangeShapeType="1"/>
          </p:cNvSpPr>
          <p:nvPr/>
        </p:nvSpPr>
        <p:spPr bwMode="auto">
          <a:xfrm>
            <a:off x="8250238" y="3829051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7" name="Line 20"/>
          <p:cNvSpPr>
            <a:spLocks noChangeShapeType="1"/>
          </p:cNvSpPr>
          <p:nvPr/>
        </p:nvSpPr>
        <p:spPr bwMode="auto">
          <a:xfrm>
            <a:off x="8178800" y="4287839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3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237393" y="0"/>
            <a:ext cx="9029700" cy="845039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Control Hazards</a:t>
            </a:r>
            <a:endParaRPr lang="en-AU" altLang="en-US" dirty="0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>
          <a:xfrm>
            <a:off x="1315915" y="3120304"/>
            <a:ext cx="97917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Branch determines flow of control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Fetching next instruction depends on branch outcome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Pipeline can’t always fetch correct instruction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Still working on ID stage of branch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In MIPS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Need to compare registers and compute target early in the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Add hardware to do it in ID stage</a:t>
            </a:r>
            <a:endParaRPr lang="en-AU" altLang="en-US" dirty="0" smtClean="0"/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0E63DBC-D6E3-4A59-A75D-0B618924D7CD}" type="slidenum">
              <a:rPr lang="en-AU" altLang="en-US" sz="1400"/>
              <a:pPr/>
              <a:t>47</a:t>
            </a:fld>
            <a:endParaRPr lang="en-AU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790" y="935235"/>
            <a:ext cx="5390256" cy="648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43" y="1597114"/>
            <a:ext cx="5390256" cy="6485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69734" y="1002146"/>
            <a:ext cx="184789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 smtClean="0"/>
              <a:t>Beq</a:t>
            </a:r>
            <a:r>
              <a:rPr lang="en-US" dirty="0" smtClean="0"/>
              <a:t> $1, $2, 40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69733" y="1648292"/>
            <a:ext cx="184789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Add $3, $4, $5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96134" y="2164935"/>
            <a:ext cx="184789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96133" y="2691374"/>
            <a:ext cx="184789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Or  $7, $8, $9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1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2095500" y="42068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Stall on Branch</a:t>
            </a:r>
            <a:endParaRPr lang="en-AU" altLang="en-US" dirty="0" smtClean="0"/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095500" y="1367631"/>
            <a:ext cx="8270875" cy="13065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Wait until branch outcome determined before fetching next instruction</a:t>
            </a:r>
            <a:endParaRPr lang="en-AU" altLang="en-US" dirty="0" smtClean="0"/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804A927-2A93-4EC0-882B-33031891A465}" type="slidenum">
              <a:rPr lang="en-AU" altLang="en-US" sz="1400"/>
              <a:pPr/>
              <a:t>48</a:t>
            </a:fld>
            <a:endParaRPr lang="en-AU" altLang="en-US" sz="1400"/>
          </a:p>
        </p:txBody>
      </p:sp>
      <p:pic>
        <p:nvPicPr>
          <p:cNvPr id="47107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852738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Prediction</a:t>
            </a:r>
            <a:endParaRPr lang="en-AU" altLang="en-US" smtClean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Longer pipelines can’t readily determine branch outcome early</a:t>
            </a:r>
          </a:p>
          <a:p>
            <a:pPr lvl="1" eaLnBrk="1" hangingPunct="1"/>
            <a:r>
              <a:rPr lang="en-US" altLang="en-US" smtClean="0"/>
              <a:t>Stall penalty becomes unacceptable</a:t>
            </a:r>
          </a:p>
          <a:p>
            <a:pPr eaLnBrk="1" hangingPunct="1"/>
            <a:r>
              <a:rPr lang="en-US" altLang="en-US" smtClean="0"/>
              <a:t>Predict outcome of branch</a:t>
            </a:r>
          </a:p>
          <a:p>
            <a:pPr lvl="1" eaLnBrk="1" hangingPunct="1"/>
            <a:r>
              <a:rPr lang="en-US" altLang="en-US" smtClean="0"/>
              <a:t>Only stall if prediction is wrong</a:t>
            </a:r>
          </a:p>
          <a:p>
            <a:pPr eaLnBrk="1" hangingPunct="1"/>
            <a:r>
              <a:rPr lang="en-US" altLang="en-US" smtClean="0"/>
              <a:t>In MIPS pipeline</a:t>
            </a:r>
          </a:p>
          <a:p>
            <a:pPr lvl="1" eaLnBrk="1" hangingPunct="1"/>
            <a:r>
              <a:rPr lang="en-US" altLang="en-US" smtClean="0"/>
              <a:t>Can predict branches not taken</a:t>
            </a:r>
          </a:p>
          <a:p>
            <a:pPr lvl="1" eaLnBrk="1" hangingPunct="1"/>
            <a:r>
              <a:rPr lang="en-US" altLang="en-US" smtClean="0"/>
              <a:t>Fetch instruction after branch, with no delay</a:t>
            </a:r>
            <a:endParaRPr lang="en-AU" altLang="en-US" smtClean="0"/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561181E-E4E1-45F8-911F-B0C2590AD654}" type="slidenum">
              <a:rPr lang="en-AU" altLang="en-US" sz="1400"/>
              <a:pPr/>
              <a:t>49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74099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5"/>
          <p:cNvSpPr>
            <a:spLocks noGrp="1" noChangeArrowheads="1"/>
          </p:cNvSpPr>
          <p:nvPr>
            <p:ph type="title"/>
          </p:nvPr>
        </p:nvSpPr>
        <p:spPr>
          <a:xfrm>
            <a:off x="1971675" y="34927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Multiplexers</a:t>
            </a:r>
            <a:endParaRPr lang="en-AU" altLang="en-US" dirty="0" smtClean="0"/>
          </a:p>
        </p:txBody>
      </p:sp>
      <p:sp>
        <p:nvSpPr>
          <p:cNvPr id="71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EAC9963-AAA8-45AE-8899-8ABC87FA1D81}" type="slidenum">
              <a:rPr lang="en-AU" altLang="en-US" sz="1400"/>
              <a:pPr/>
              <a:t>5</a:t>
            </a:fld>
            <a:endParaRPr lang="en-AU" altLang="en-US" sz="1400"/>
          </a:p>
        </p:txBody>
      </p:sp>
      <p:pic>
        <p:nvPicPr>
          <p:cNvPr id="7171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Oval 3"/>
          <p:cNvSpPr>
            <a:spLocks noChangeArrowheads="1"/>
          </p:cNvSpPr>
          <p:nvPr/>
        </p:nvSpPr>
        <p:spPr bwMode="auto">
          <a:xfrm>
            <a:off x="7715251" y="2995614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3" name="Oval 4"/>
          <p:cNvSpPr>
            <a:spLocks noChangeArrowheads="1"/>
          </p:cNvSpPr>
          <p:nvPr/>
        </p:nvSpPr>
        <p:spPr bwMode="auto">
          <a:xfrm>
            <a:off x="4656139" y="1195389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 flipH="1">
            <a:off x="4872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Arc 7"/>
          <p:cNvSpPr>
            <a:spLocks/>
          </p:cNvSpPr>
          <p:nvPr/>
        </p:nvSpPr>
        <p:spPr bwMode="auto">
          <a:xfrm rot="10800000" flipH="1" flipV="1">
            <a:off x="4872039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676401908 w 21600"/>
              <a:gd name="T3" fmla="*/ 215600141 h 21600"/>
              <a:gd name="T4" fmla="*/ 0 w 21600"/>
              <a:gd name="T5" fmla="*/ 215600141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8"/>
          <p:cNvSpPr>
            <a:spLocks noChangeShapeType="1"/>
          </p:cNvSpPr>
          <p:nvPr/>
        </p:nvSpPr>
        <p:spPr bwMode="auto">
          <a:xfrm flipH="1">
            <a:off x="7896226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Arc 9"/>
          <p:cNvSpPr>
            <a:spLocks/>
          </p:cNvSpPr>
          <p:nvPr/>
        </p:nvSpPr>
        <p:spPr bwMode="auto">
          <a:xfrm rot="10800000" flipH="1" flipV="1">
            <a:off x="7896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676411499 w 21600"/>
              <a:gd name="T3" fmla="*/ 215600141 h 21600"/>
              <a:gd name="T4" fmla="*/ 0 w 21600"/>
              <a:gd name="T5" fmla="*/ 215600141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6886576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0" name="Line 11"/>
          <p:cNvSpPr>
            <a:spLocks noChangeShapeType="1"/>
          </p:cNvSpPr>
          <p:nvPr/>
        </p:nvSpPr>
        <p:spPr bwMode="auto">
          <a:xfrm>
            <a:off x="7175501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Arc 12"/>
          <p:cNvSpPr>
            <a:spLocks/>
          </p:cNvSpPr>
          <p:nvPr/>
        </p:nvSpPr>
        <p:spPr bwMode="auto">
          <a:xfrm rot="10800000" flipV="1">
            <a:off x="7423151" y="5013326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43218030 w 21600"/>
              <a:gd name="T3" fmla="*/ 691479244 h 21600"/>
              <a:gd name="T4" fmla="*/ 0 w 21600"/>
              <a:gd name="T5" fmla="*/ 691479244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Rectangle 13"/>
          <p:cNvSpPr>
            <a:spLocks noChangeArrowheads="1"/>
          </p:cNvSpPr>
          <p:nvPr/>
        </p:nvSpPr>
        <p:spPr bwMode="auto">
          <a:xfrm>
            <a:off x="7032626" y="1196976"/>
            <a:ext cx="35274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Can’t just join wires together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AU" altLang="en-US" sz="2400"/>
              <a:t>Use multiplexers</a:t>
            </a:r>
          </a:p>
        </p:txBody>
      </p:sp>
    </p:spTree>
    <p:extLst>
      <p:ext uri="{BB962C8B-B14F-4D97-AF65-F5344CB8AC3E}">
        <p14:creationId xmlns:p14="http://schemas.microsoft.com/office/powerpoint/2010/main" val="95397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2042746" y="151608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MIPS with Predict Not Taken</a:t>
            </a:r>
            <a:endParaRPr lang="en-AU" altLang="en-US" dirty="0" smtClean="0"/>
          </a:p>
        </p:txBody>
      </p:sp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0666FBC-0D99-4454-95BC-59A630579696}" type="slidenum">
              <a:rPr lang="en-AU" altLang="en-US" sz="1400"/>
              <a:pPr/>
              <a:t>50</a:t>
            </a:fld>
            <a:endParaRPr lang="en-AU" altLang="en-US" sz="1400"/>
          </a:p>
        </p:txBody>
      </p:sp>
      <p:pic>
        <p:nvPicPr>
          <p:cNvPr id="49155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268414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2279650" y="2133601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correct</a:t>
            </a:r>
            <a:endParaRPr lang="en-AU" altLang="en-US" sz="1800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2279650" y="4797426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incorrect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10998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More-Realistic Branch Prediction</a:t>
            </a:r>
            <a:endParaRPr lang="en-AU" altLang="en-US" sz="4000"/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branch prediction</a:t>
            </a:r>
          </a:p>
          <a:p>
            <a:pPr lvl="1" eaLnBrk="1" hangingPunct="1"/>
            <a:r>
              <a:rPr lang="en-US" altLang="en-US"/>
              <a:t>Based on typical branch behavior</a:t>
            </a:r>
          </a:p>
          <a:p>
            <a:pPr lvl="1" eaLnBrk="1" hangingPunct="1"/>
            <a:r>
              <a:rPr lang="en-US" altLang="en-US"/>
              <a:t>Example: loop and if-statement branches</a:t>
            </a:r>
          </a:p>
          <a:p>
            <a:pPr lvl="2" eaLnBrk="1" hangingPunct="1"/>
            <a:r>
              <a:rPr lang="en-US" altLang="en-US"/>
              <a:t>Predict backward branches taken</a:t>
            </a:r>
          </a:p>
          <a:p>
            <a:pPr lvl="2" eaLnBrk="1" hangingPunct="1"/>
            <a:r>
              <a:rPr lang="en-US" altLang="en-US"/>
              <a:t>Predict forward branches not taken</a:t>
            </a:r>
          </a:p>
          <a:p>
            <a:pPr eaLnBrk="1" hangingPunct="1"/>
            <a:r>
              <a:rPr lang="en-US" altLang="en-US"/>
              <a:t>Dynamic branch prediction</a:t>
            </a:r>
          </a:p>
          <a:p>
            <a:pPr lvl="1" eaLnBrk="1" hangingPunct="1"/>
            <a:r>
              <a:rPr lang="en-US" altLang="en-US"/>
              <a:t>Hardware measures actual branch behavior</a:t>
            </a:r>
          </a:p>
          <a:p>
            <a:pPr lvl="2" eaLnBrk="1" hangingPunct="1"/>
            <a:r>
              <a:rPr lang="en-US" altLang="en-US"/>
              <a:t>e.g., record recent history of each branch</a:t>
            </a:r>
          </a:p>
          <a:p>
            <a:pPr lvl="1" eaLnBrk="1" hangingPunct="1"/>
            <a:r>
              <a:rPr lang="en-US" altLang="en-US"/>
              <a:t>Assume future behavior will continue the trend</a:t>
            </a:r>
          </a:p>
          <a:p>
            <a:pPr lvl="2" eaLnBrk="1" hangingPunct="1"/>
            <a:r>
              <a:rPr lang="en-US" altLang="en-US"/>
              <a:t>When wrong, stall while re-fetching, and update history</a:t>
            </a:r>
            <a:endParaRPr lang="en-AU" altLang="en-US"/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72DB986-BDB8-477D-953B-9DE878DAA86B}" type="slidenum">
              <a:rPr lang="en-AU" altLang="en-US" sz="1400"/>
              <a:pPr/>
              <a:t>51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0608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Pipeline Summary</a:t>
            </a:r>
            <a:endParaRPr lang="en-AU" altLang="en-US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Pipelining improves performance by increasing instruction throughput</a:t>
            </a:r>
          </a:p>
          <a:p>
            <a:pPr lvl="1" eaLnBrk="1" hangingPunct="1"/>
            <a:r>
              <a:rPr lang="en-US" altLang="en-US" dirty="0" smtClean="0"/>
              <a:t>Executes multiple instructions in parallel</a:t>
            </a:r>
          </a:p>
          <a:p>
            <a:pPr lvl="1" eaLnBrk="1" hangingPunct="1"/>
            <a:r>
              <a:rPr lang="en-US" altLang="en-US" dirty="0" smtClean="0"/>
              <a:t>Each instruction has the same latency</a:t>
            </a:r>
          </a:p>
          <a:p>
            <a:pPr eaLnBrk="1" hangingPunct="1"/>
            <a:r>
              <a:rPr lang="en-US" altLang="en-US" dirty="0" smtClean="0"/>
              <a:t>Subject to hazards</a:t>
            </a:r>
          </a:p>
          <a:p>
            <a:pPr lvl="1" eaLnBrk="1" hangingPunct="1"/>
            <a:r>
              <a:rPr lang="en-US" altLang="en-US" dirty="0" smtClean="0"/>
              <a:t>Structure, data, control</a:t>
            </a:r>
          </a:p>
          <a:p>
            <a:pPr eaLnBrk="1" hangingPunct="1"/>
            <a:r>
              <a:rPr lang="en-AU" altLang="en-US" dirty="0" smtClean="0"/>
              <a:t>Instruction set design affects complexity of pipeline implementation</a:t>
            </a:r>
          </a:p>
        </p:txBody>
      </p:sp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D7C91BA-BDCB-4AEA-88FB-9467A216E8CE}" type="slidenum">
              <a:rPr lang="en-AU" altLang="en-US" sz="1400"/>
              <a:pPr/>
              <a:t>52</a:t>
            </a:fld>
            <a:endParaRPr lang="en-AU" altLang="en-US" sz="1400"/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332034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2244726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MIPS Pipelined </a:t>
            </a:r>
            <a:r>
              <a:rPr lang="en-US" altLang="en-US" dirty="0" err="1" smtClean="0"/>
              <a:t>Datapath</a:t>
            </a:r>
            <a:endParaRPr lang="en-AU" altLang="en-US" dirty="0" smtClean="0"/>
          </a:p>
        </p:txBody>
      </p:sp>
      <p:sp>
        <p:nvSpPr>
          <p:cNvPr id="522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3ACB284-1688-462C-9CE0-F6520699386C}" type="slidenum">
              <a:rPr lang="en-AU" altLang="en-US" sz="1400"/>
              <a:pPr/>
              <a:t>53</a:t>
            </a:fld>
            <a:endParaRPr lang="en-AU" altLang="en-US" sz="1400"/>
          </a:p>
        </p:txBody>
      </p:sp>
      <p:pic>
        <p:nvPicPr>
          <p:cNvPr id="52227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3"/>
          <p:cNvSpPr txBox="1">
            <a:spLocks noChangeArrowheads="1"/>
          </p:cNvSpPr>
          <p:nvPr/>
        </p:nvSpPr>
        <p:spPr bwMode="auto">
          <a:xfrm rot="5400000">
            <a:off x="8551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§4.6 Pipelined Datapath and Control</a:t>
            </a:r>
          </a:p>
        </p:txBody>
      </p:sp>
      <p:sp>
        <p:nvSpPr>
          <p:cNvPr id="52230" name="AutoShape 5"/>
          <p:cNvSpPr>
            <a:spLocks/>
          </p:cNvSpPr>
          <p:nvPr/>
        </p:nvSpPr>
        <p:spPr bwMode="auto">
          <a:xfrm>
            <a:off x="3648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52231" name="AutoShape 6"/>
          <p:cNvSpPr>
            <a:spLocks/>
          </p:cNvSpPr>
          <p:nvPr/>
        </p:nvSpPr>
        <p:spPr bwMode="auto">
          <a:xfrm>
            <a:off x="1919289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52232" name="Text Box 7"/>
          <p:cNvSpPr txBox="1">
            <a:spLocks noChangeArrowheads="1"/>
          </p:cNvSpPr>
          <p:nvPr/>
        </p:nvSpPr>
        <p:spPr bwMode="auto">
          <a:xfrm>
            <a:off x="1703389" y="5013326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Right-to-left flow leads to hazards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59778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54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679"/>
            <a:ext cx="9029700" cy="565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Pipeline problems for single </a:t>
            </a:r>
            <a:r>
              <a:rPr lang="en-US" dirty="0" err="1" smtClean="0"/>
              <a:t>datapath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509" y="1360172"/>
            <a:ext cx="5390256" cy="648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962" y="2064744"/>
            <a:ext cx="5390256" cy="648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19" y="1487338"/>
            <a:ext cx="184789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sub $1, $2, $4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4418" y="2133484"/>
            <a:ext cx="184789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dd $3, $4, $5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548882" y="989045"/>
            <a:ext cx="9237306" cy="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02672" y="1031032"/>
            <a:ext cx="0" cy="23371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71087" y="1076244"/>
            <a:ext cx="6179" cy="23059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28710" y="1045031"/>
            <a:ext cx="2502" cy="24693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85481" y="1076244"/>
            <a:ext cx="39772" cy="24381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320" y="989045"/>
            <a:ext cx="33315" cy="25253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965124" y="1045031"/>
            <a:ext cx="42274" cy="24693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65218" y="989045"/>
            <a:ext cx="0" cy="23791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50352" y="675699"/>
            <a:ext cx="52651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41949" y="661700"/>
            <a:ext cx="52651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83191" y="694813"/>
            <a:ext cx="52651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44258" y="642238"/>
            <a:ext cx="52651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23061" y="629270"/>
            <a:ext cx="52651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744139" y="608731"/>
            <a:ext cx="52651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382312" y="1118006"/>
            <a:ext cx="81306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44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09" y="3651497"/>
            <a:ext cx="6388617" cy="33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70273" y="3795969"/>
            <a:ext cx="4858437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How do sub and add instructions control single </a:t>
            </a:r>
            <a:r>
              <a:rPr lang="en-US" dirty="0" err="1" smtClean="0"/>
              <a:t>datapath</a:t>
            </a:r>
            <a:r>
              <a:rPr lang="en-US" dirty="0" smtClean="0"/>
              <a:t>  at same time?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24754" y="5619689"/>
            <a:ext cx="485843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Which </a:t>
            </a:r>
            <a:r>
              <a:rPr lang="en-US" dirty="0" err="1" smtClean="0"/>
              <a:t>reg</a:t>
            </a:r>
            <a:r>
              <a:rPr lang="en-US" dirty="0" smtClean="0"/>
              <a:t> does sub write result to at WB?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69372" y="4575795"/>
            <a:ext cx="485843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Which </a:t>
            </a:r>
            <a:r>
              <a:rPr lang="en-US" dirty="0" err="1" smtClean="0"/>
              <a:t>regs</a:t>
            </a:r>
            <a:r>
              <a:rPr lang="en-US" dirty="0" smtClean="0"/>
              <a:t> does add read from at ID?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0772" y="5041099"/>
            <a:ext cx="485843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Which operation is ALU executing btw t3 and t4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1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Pipeline registers</a:t>
            </a:r>
            <a:endParaRPr lang="en-AU" altLang="en-US" dirty="0" smtClean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351837" cy="1306512"/>
          </a:xfrm>
        </p:spPr>
        <p:txBody>
          <a:bodyPr/>
          <a:lstStyle/>
          <a:p>
            <a:pPr eaLnBrk="1" hangingPunct="1"/>
            <a:r>
              <a:rPr lang="en-US" altLang="en-US" smtClean="0"/>
              <a:t>Need registers between stages</a:t>
            </a:r>
          </a:p>
          <a:p>
            <a:pPr lvl="1" eaLnBrk="1" hangingPunct="1"/>
            <a:r>
              <a:rPr lang="en-US" altLang="en-US" smtClean="0"/>
              <a:t>To hold information produced in previous cycle</a:t>
            </a:r>
            <a:endParaRPr lang="en-AU" altLang="en-US" smtClean="0"/>
          </a:p>
        </p:txBody>
      </p:sp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510113A-BAF0-4B77-B71C-025C773871EC}" type="slidenum">
              <a:rPr lang="en-AU" altLang="en-US" sz="1400"/>
              <a:pPr/>
              <a:t>55</a:t>
            </a:fld>
            <a:endParaRPr lang="en-AU" altLang="en-US" sz="1400"/>
          </a:p>
        </p:txBody>
      </p:sp>
      <p:pic>
        <p:nvPicPr>
          <p:cNvPr id="53251" name="Picture 7" descr="f04-3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492376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40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Operation</a:t>
            </a:r>
            <a:endParaRPr lang="en-AU" altLang="en-US" smtClean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Cycle-by-cycle flow of instructions through the pipelined datapath</a:t>
            </a:r>
          </a:p>
          <a:p>
            <a:pPr lvl="1" eaLnBrk="1" hangingPunct="1"/>
            <a:r>
              <a:rPr lang="en-US" altLang="en-US" smtClean="0"/>
              <a:t>“Single-clock-cycle” pipeline diagram</a:t>
            </a:r>
          </a:p>
          <a:p>
            <a:pPr lvl="2" eaLnBrk="1" hangingPunct="1"/>
            <a:r>
              <a:rPr lang="en-US" altLang="en-US" smtClean="0"/>
              <a:t>Shows pipeline usage in a single cycle</a:t>
            </a:r>
          </a:p>
          <a:p>
            <a:pPr lvl="2" eaLnBrk="1" hangingPunct="1"/>
            <a:r>
              <a:rPr lang="en-US" altLang="en-US" smtClean="0"/>
              <a:t>Highlight resources used</a:t>
            </a:r>
          </a:p>
          <a:p>
            <a:pPr lvl="1" eaLnBrk="1" hangingPunct="1"/>
            <a:r>
              <a:rPr lang="en-US" altLang="en-US" smtClean="0"/>
              <a:t>c.f. “multi-clock-cycle” diagram</a:t>
            </a:r>
          </a:p>
          <a:p>
            <a:pPr lvl="2" eaLnBrk="1" hangingPunct="1"/>
            <a:r>
              <a:rPr lang="en-US" altLang="en-US" smtClean="0"/>
              <a:t>Graph of operation over time</a:t>
            </a:r>
          </a:p>
          <a:p>
            <a:pPr eaLnBrk="1" hangingPunct="1"/>
            <a:r>
              <a:rPr lang="en-US" altLang="en-US" smtClean="0"/>
              <a:t>We’ll look at “single-clock-cycle” diagrams for load &amp; store</a:t>
            </a:r>
            <a:endParaRPr lang="en-AU" altLang="en-US" smtClean="0"/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3B7D516-EB66-4C43-9EF3-E27EC98BFCBE}" type="slidenum">
              <a:rPr lang="en-AU" altLang="en-US" sz="1400"/>
              <a:pPr/>
              <a:t>56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0901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95252"/>
            <a:ext cx="9029700" cy="785814"/>
          </a:xfrm>
        </p:spPr>
        <p:txBody>
          <a:bodyPr/>
          <a:lstStyle/>
          <a:p>
            <a:pPr eaLnBrk="1" hangingPunct="1"/>
            <a:r>
              <a:rPr lang="en-US" altLang="en-US" smtClean="0"/>
              <a:t>IF for Load, Store, …</a:t>
            </a:r>
            <a:endParaRPr lang="en-AU" altLang="en-US" smtClean="0"/>
          </a:p>
        </p:txBody>
      </p:sp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00CC6E4-9F28-4C25-A643-EA74CBAA2404}" type="slidenum">
              <a:rPr lang="en-AU" altLang="en-US" sz="1400"/>
              <a:pPr/>
              <a:t>57</a:t>
            </a:fld>
            <a:endParaRPr lang="en-AU" altLang="en-US" sz="1400"/>
          </a:p>
        </p:txBody>
      </p:sp>
      <p:pic>
        <p:nvPicPr>
          <p:cNvPr id="55299" name="Picture 7" descr="f04-36-P374493-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881066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9404" y="5800922"/>
            <a:ext cx="478660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Store instruction and new PC to IF/ID register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1736272" y="178512"/>
            <a:ext cx="9029700" cy="63325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ID for Load, Store, …</a:t>
            </a:r>
            <a:endParaRPr lang="en-AU" altLang="en-US" dirty="0" smtClean="0"/>
          </a:p>
        </p:txBody>
      </p:sp>
      <p:sp>
        <p:nvSpPr>
          <p:cNvPr id="563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A538A45-94C1-4AE4-9AEF-71B2DF0B0CF4}" type="slidenum">
              <a:rPr lang="en-AU" altLang="en-US" sz="1400"/>
              <a:pPr/>
              <a:t>58</a:t>
            </a:fld>
            <a:endParaRPr lang="en-AU" altLang="en-US" sz="1400"/>
          </a:p>
        </p:txBody>
      </p:sp>
      <p:pic>
        <p:nvPicPr>
          <p:cNvPr id="56323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41" y="8117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0825" y="5606064"/>
            <a:ext cx="418944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Store </a:t>
            </a:r>
            <a:r>
              <a:rPr lang="en-US" dirty="0" err="1" smtClean="0">
                <a:solidFill>
                  <a:srgbClr val="FF0000"/>
                </a:solidFill>
              </a:rPr>
              <a:t>Imm</a:t>
            </a:r>
            <a:r>
              <a:rPr lang="en-US" dirty="0" smtClean="0">
                <a:solidFill>
                  <a:srgbClr val="FF0000"/>
                </a:solidFill>
              </a:rPr>
              <a:t> and #register to ID/EX register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1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1941545" y="159853"/>
            <a:ext cx="9029700" cy="53994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 for Load</a:t>
            </a:r>
            <a:endParaRPr lang="en-AU" altLang="en-US" dirty="0" smtClean="0"/>
          </a:p>
        </p:txBody>
      </p:sp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91DDAB4-7868-4936-9EF5-3C1D46B8614B}" type="slidenum">
              <a:rPr lang="en-AU" altLang="en-US" sz="1400"/>
              <a:pPr/>
              <a:t>59</a:t>
            </a:fld>
            <a:endParaRPr lang="en-AU" altLang="en-US" sz="1400"/>
          </a:p>
        </p:txBody>
      </p:sp>
      <p:pic>
        <p:nvPicPr>
          <p:cNvPr id="57347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45" y="429825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5295" y="5552368"/>
            <a:ext cx="418944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Store sum to EX/MEM register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2276475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Control</a:t>
            </a:r>
            <a:endParaRPr lang="en-AU" altLang="en-US" dirty="0" smtClean="0"/>
          </a:p>
        </p:txBody>
      </p:sp>
      <p:sp>
        <p:nvSpPr>
          <p:cNvPr id="81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166C4CB-5063-443F-AE4A-F95619F64A79}" type="slidenum">
              <a:rPr lang="en-AU" altLang="en-US" sz="1400"/>
              <a:pPr/>
              <a:t>6</a:t>
            </a:fld>
            <a:endParaRPr lang="en-AU" altLang="en-US" sz="1400"/>
          </a:p>
        </p:txBody>
      </p:sp>
      <p:pic>
        <p:nvPicPr>
          <p:cNvPr id="819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4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1922884" y="206505"/>
            <a:ext cx="8210161" cy="55860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MEM for Load</a:t>
            </a:r>
            <a:endParaRPr lang="en-AU" altLang="en-US" dirty="0" smtClean="0"/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E9AB88C-D6DA-498B-8E0B-5CBC8D49018A}" type="slidenum">
              <a:rPr lang="en-AU" altLang="en-US" sz="1400"/>
              <a:pPr/>
              <a:t>60</a:t>
            </a:fld>
            <a:endParaRPr lang="en-AU" altLang="en-US" sz="1400"/>
          </a:p>
        </p:txBody>
      </p:sp>
      <p:pic>
        <p:nvPicPr>
          <p:cNvPr id="58371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44001"/>
            <a:ext cx="931739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36098" y="5193818"/>
            <a:ext cx="51878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Store data from memory  </a:t>
            </a:r>
            <a:r>
              <a:rPr lang="en-US" dirty="0">
                <a:solidFill>
                  <a:srgbClr val="FF0000"/>
                </a:solidFill>
              </a:rPr>
              <a:t>to MEM </a:t>
            </a:r>
            <a:r>
              <a:rPr lang="en-US" dirty="0" smtClean="0">
                <a:solidFill>
                  <a:srgbClr val="FF0000"/>
                </a:solidFill>
              </a:rPr>
              <a:t>/WB register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3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WB for Load</a:t>
            </a:r>
            <a:endParaRPr lang="en-AU" altLang="en-US" smtClean="0"/>
          </a:p>
        </p:txBody>
      </p:sp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3265823-C13D-4C2C-9B07-5A74F7F170ED}" type="slidenum">
              <a:rPr lang="en-AU" altLang="en-US" sz="1400"/>
              <a:pPr/>
              <a:t>61</a:t>
            </a:fld>
            <a:endParaRPr lang="en-AU" altLang="en-US" sz="1400"/>
          </a:p>
        </p:txBody>
      </p:sp>
      <p:pic>
        <p:nvPicPr>
          <p:cNvPr id="59395" name="Picture 10" descr="f04-38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4583114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2711451" y="5084764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Wrong</a:t>
            </a:r>
            <a:br>
              <a:rPr lang="en-US" altLang="en-US"/>
            </a:br>
            <a:r>
              <a:rPr lang="en-US" altLang="en-US"/>
              <a:t>register</a:t>
            </a:r>
            <a:br>
              <a:rPr lang="en-US" altLang="en-US"/>
            </a:br>
            <a:r>
              <a:rPr lang="en-US" altLang="en-US"/>
              <a:t>number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461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>
          <a:xfrm>
            <a:off x="1811338" y="251926"/>
            <a:ext cx="9029700" cy="55235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Corrected </a:t>
            </a:r>
            <a:r>
              <a:rPr lang="en-US" altLang="en-US" dirty="0" err="1" smtClean="0"/>
              <a:t>Datapath</a:t>
            </a:r>
            <a:r>
              <a:rPr lang="en-US" altLang="en-US" dirty="0" smtClean="0"/>
              <a:t> for Load</a:t>
            </a:r>
            <a:endParaRPr lang="en-AU" altLang="en-US" dirty="0" smtClean="0"/>
          </a:p>
        </p:txBody>
      </p:sp>
      <p:sp>
        <p:nvSpPr>
          <p:cNvPr id="604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C78B1C3-6BA0-4365-9BC4-8DB80AC0BA5B}" type="slidenum">
              <a:rPr lang="en-AU" altLang="en-US" sz="1400"/>
              <a:pPr/>
              <a:t>62</a:t>
            </a:fld>
            <a:endParaRPr lang="en-AU" altLang="en-US" sz="1400"/>
          </a:p>
        </p:txBody>
      </p:sp>
      <p:pic>
        <p:nvPicPr>
          <p:cNvPr id="60419" name="Picture 6" descr="f04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297" y="1059025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46849" y="5408971"/>
            <a:ext cx="51878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Store #</a:t>
            </a:r>
            <a:r>
              <a:rPr lang="en-US" dirty="0" err="1" smtClean="0">
                <a:solidFill>
                  <a:srgbClr val="FF0000"/>
                </a:solidFill>
              </a:rPr>
              <a:t>wrtReg</a:t>
            </a:r>
            <a:r>
              <a:rPr lang="en-US" dirty="0" smtClean="0">
                <a:solidFill>
                  <a:srgbClr val="FF0000"/>
                </a:solidFill>
              </a:rPr>
              <a:t>   to pipeline  register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1932215" y="206505"/>
            <a:ext cx="9029700" cy="8198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EX for Store</a:t>
            </a:r>
            <a:endParaRPr lang="en-AU" altLang="en-US" dirty="0" smtClean="0"/>
          </a:p>
        </p:txBody>
      </p:sp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9EDB1AC-753E-4A81-BF2B-1307D9B1EB00}" type="slidenum">
              <a:rPr lang="en-AU" altLang="en-US" sz="1400"/>
              <a:pPr/>
              <a:t>63</a:t>
            </a:fld>
            <a:endParaRPr lang="en-AU" altLang="en-US" sz="1400"/>
          </a:p>
        </p:txBody>
      </p:sp>
      <p:pic>
        <p:nvPicPr>
          <p:cNvPr id="61443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717" y="616436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53155" y="5496767"/>
            <a:ext cx="51878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Store effective address  </a:t>
            </a:r>
            <a:r>
              <a:rPr lang="en-US" dirty="0"/>
              <a:t>to </a:t>
            </a:r>
            <a:r>
              <a:rPr lang="en-US" dirty="0" smtClean="0"/>
              <a:t>EX /MEM register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3514" y="141191"/>
            <a:ext cx="9029700" cy="5334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MEM for Store</a:t>
            </a:r>
            <a:endParaRPr lang="en-AU" altLang="en-US" dirty="0" smtClean="0"/>
          </a:p>
        </p:txBody>
      </p:sp>
      <p:sp>
        <p:nvSpPr>
          <p:cNvPr id="6246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B53C59A-B3C2-4557-88E7-95EA5679A1C1}" type="slidenum">
              <a:rPr lang="en-AU" altLang="en-US" sz="1400"/>
              <a:pPr/>
              <a:t>64</a:t>
            </a:fld>
            <a:endParaRPr lang="en-AU" altLang="en-US" sz="1400"/>
          </a:p>
        </p:txBody>
      </p:sp>
      <p:pic>
        <p:nvPicPr>
          <p:cNvPr id="62467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06" y="407891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0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2184141" y="195263"/>
            <a:ext cx="9029700" cy="77152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WB for Store</a:t>
            </a:r>
            <a:endParaRPr lang="en-AU" altLang="en-US" dirty="0" smtClean="0"/>
          </a:p>
        </p:txBody>
      </p:sp>
      <p:sp>
        <p:nvSpPr>
          <p:cNvPr id="634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FA59D65-E20D-4A68-9468-D16DC5A1969F}" type="slidenum">
              <a:rPr lang="en-AU" altLang="en-US" sz="1400"/>
              <a:pPr/>
              <a:t>65</a:t>
            </a:fld>
            <a:endParaRPr lang="en-AU" altLang="en-US" sz="1400"/>
          </a:p>
        </p:txBody>
      </p:sp>
      <p:pic>
        <p:nvPicPr>
          <p:cNvPr id="63491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41" y="581026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93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Multi-Cycle Pipeline Diagram</a:t>
            </a:r>
            <a:endParaRPr lang="en-AU" altLang="en-US" dirty="0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Form showing resource usage</a:t>
            </a:r>
            <a:endParaRPr lang="en-AU" altLang="en-US" smtClean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56D27D8-1A45-4AEA-B008-FF45554708A0}" type="slidenum">
              <a:rPr lang="en-AU" altLang="en-US" sz="1400"/>
              <a:pPr/>
              <a:t>66</a:t>
            </a:fld>
            <a:endParaRPr lang="en-AU" altLang="en-US" sz="1400"/>
          </a:p>
        </p:txBody>
      </p:sp>
      <p:pic>
        <p:nvPicPr>
          <p:cNvPr id="64515" name="Picture 7" descr="f04-4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7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Multi-Cycle Pipeline Diagram</a:t>
            </a:r>
            <a:endParaRPr lang="en-AU" altLang="en-US" dirty="0" smtClean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Traditional form</a:t>
            </a:r>
            <a:endParaRPr lang="en-AU" altLang="en-US" smtClean="0"/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4D7F1AF-7478-468B-8373-EAF4BD46AEB4}" type="slidenum">
              <a:rPr lang="en-AU" altLang="en-US" sz="1400"/>
              <a:pPr/>
              <a:t>67</a:t>
            </a:fld>
            <a:endParaRPr lang="en-AU" altLang="en-US" sz="1400"/>
          </a:p>
        </p:txBody>
      </p:sp>
      <p:pic>
        <p:nvPicPr>
          <p:cNvPr id="65541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060576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29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2038350" y="0"/>
            <a:ext cx="9029700" cy="1325563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Single-Cycle Pipeline Diagram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47700"/>
          </a:xfrm>
        </p:spPr>
        <p:txBody>
          <a:bodyPr/>
          <a:lstStyle/>
          <a:p>
            <a:pPr eaLnBrk="1" hangingPunct="1"/>
            <a:r>
              <a:rPr lang="en-AU" altLang="en-US" smtClean="0"/>
              <a:t>State of pipeline in a given cycle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DCA2BDF-5859-4FD0-B28B-769A1C06C8D4}" type="slidenum">
              <a:rPr lang="en-AU" altLang="en-US" sz="1400"/>
              <a:pPr/>
              <a:t>68</a:t>
            </a:fld>
            <a:endParaRPr lang="en-AU" altLang="en-US" sz="1400"/>
          </a:p>
        </p:txBody>
      </p:sp>
      <p:pic>
        <p:nvPicPr>
          <p:cNvPr id="66563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6" y="1911351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3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Pipelined Control (Simplified)</a:t>
            </a:r>
            <a:endParaRPr lang="en-AU" altLang="en-US" dirty="0" smtClean="0"/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1854A76-6622-4619-925B-2AC08FCF7D22}" type="slidenum">
              <a:rPr lang="en-AU" altLang="en-US" sz="1400"/>
              <a:pPr/>
              <a:t>69</a:t>
            </a:fld>
            <a:endParaRPr lang="en-AU" altLang="en-US" sz="1400"/>
          </a:p>
        </p:txBody>
      </p:sp>
      <p:pic>
        <p:nvPicPr>
          <p:cNvPr id="67587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484314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5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Logic Design Basics</a:t>
            </a:r>
            <a:endParaRPr lang="en-AU" altLang="en-US" smtClean="0"/>
          </a:p>
        </p:txBody>
      </p:sp>
      <p:sp>
        <p:nvSpPr>
          <p:cNvPr id="922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Information encoded in binary</a:t>
            </a:r>
          </a:p>
          <a:p>
            <a:pPr lvl="1" eaLnBrk="1" hangingPunct="1"/>
            <a:r>
              <a:rPr lang="en-US" altLang="en-US" smtClean="0"/>
              <a:t>Low voltage = 0, High voltage = 1</a:t>
            </a:r>
          </a:p>
          <a:p>
            <a:pPr lvl="1" eaLnBrk="1" hangingPunct="1"/>
            <a:r>
              <a:rPr lang="en-US" altLang="en-US" smtClean="0"/>
              <a:t>One wire per bit</a:t>
            </a:r>
          </a:p>
          <a:p>
            <a:pPr lvl="1" eaLnBrk="1" hangingPunct="1"/>
            <a:r>
              <a:rPr lang="en-US" altLang="en-US" smtClean="0"/>
              <a:t>Multi-bit data encoded on multi-wire buses</a:t>
            </a:r>
          </a:p>
          <a:p>
            <a:pPr eaLnBrk="1" hangingPunct="1"/>
            <a:r>
              <a:rPr lang="en-US" altLang="en-US" smtClean="0"/>
              <a:t>Combinational element</a:t>
            </a:r>
          </a:p>
          <a:p>
            <a:pPr lvl="1" eaLnBrk="1" hangingPunct="1"/>
            <a:r>
              <a:rPr lang="en-US" altLang="en-US" smtClean="0"/>
              <a:t>Operate on data</a:t>
            </a:r>
          </a:p>
          <a:p>
            <a:pPr lvl="1" eaLnBrk="1" hangingPunct="1"/>
            <a:r>
              <a:rPr lang="en-US" altLang="en-US" smtClean="0"/>
              <a:t>Output is a function of input</a:t>
            </a:r>
          </a:p>
          <a:p>
            <a:pPr eaLnBrk="1" hangingPunct="1"/>
            <a:r>
              <a:rPr lang="en-US" altLang="en-US" smtClean="0"/>
              <a:t>State (sequential) elements</a:t>
            </a:r>
          </a:p>
          <a:p>
            <a:pPr lvl="1" eaLnBrk="1" hangingPunct="1"/>
            <a:r>
              <a:rPr lang="en-US" altLang="en-US" smtClean="0"/>
              <a:t>Store information</a:t>
            </a:r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B44FEB2-5C42-4CDF-86EE-61A5EBA254BF}" type="slidenum">
              <a:rPr lang="en-AU" altLang="en-US" sz="1400"/>
              <a:pPr/>
              <a:t>7</a:t>
            </a:fld>
            <a:endParaRPr lang="en-AU" altLang="en-US" sz="1400"/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 rot="5400000">
            <a:off x="8811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§4.2 Logic Design Conventions</a:t>
            </a:r>
          </a:p>
        </p:txBody>
      </p:sp>
    </p:spTree>
    <p:extLst>
      <p:ext uri="{BB962C8B-B14F-4D97-AF65-F5344CB8AC3E}">
        <p14:creationId xmlns:p14="http://schemas.microsoft.com/office/powerpoint/2010/main" val="426995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70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615" y="92075"/>
            <a:ext cx="9029700" cy="4665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Store the controls in pipelined registers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615" y="2370137"/>
            <a:ext cx="9791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Instruction fetch  </a:t>
            </a:r>
          </a:p>
          <a:p>
            <a:r>
              <a:rPr lang="en-US" altLang="en-US" dirty="0" smtClean="0"/>
              <a:t>ID/register file read</a:t>
            </a:r>
          </a:p>
          <a:p>
            <a:r>
              <a:rPr lang="en-US" altLang="en-US" dirty="0" smtClean="0"/>
              <a:t>EX/address calculation</a:t>
            </a:r>
          </a:p>
          <a:p>
            <a:r>
              <a:rPr lang="en-US" altLang="en-US" dirty="0"/>
              <a:t> </a:t>
            </a:r>
            <a:r>
              <a:rPr lang="en-US" altLang="en-US" dirty="0" smtClean="0"/>
              <a:t>     </a:t>
            </a:r>
            <a:r>
              <a:rPr lang="en-US" altLang="en-US" dirty="0" err="1" smtClean="0"/>
              <a:t>RegDst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ALUOp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ALUsrc</a:t>
            </a:r>
            <a:endParaRPr lang="en-US" altLang="en-US" dirty="0" smtClean="0"/>
          </a:p>
          <a:p>
            <a:r>
              <a:rPr lang="en-US" altLang="en-US" dirty="0" smtClean="0"/>
              <a:t>MEM</a:t>
            </a:r>
          </a:p>
          <a:p>
            <a:r>
              <a:rPr lang="en-US" altLang="en-US" dirty="0"/>
              <a:t> </a:t>
            </a:r>
            <a:r>
              <a:rPr lang="en-US" altLang="en-US" dirty="0" smtClean="0"/>
              <a:t>      Branch, </a:t>
            </a:r>
            <a:r>
              <a:rPr lang="en-US" altLang="en-US" dirty="0" err="1" smtClean="0"/>
              <a:t>MemRead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MemWrite</a:t>
            </a:r>
            <a:endParaRPr lang="en-US" altLang="en-US" dirty="0" smtClean="0"/>
          </a:p>
          <a:p>
            <a:r>
              <a:rPr lang="en-US" altLang="en-US" dirty="0" smtClean="0"/>
              <a:t>WB</a:t>
            </a:r>
          </a:p>
          <a:p>
            <a:r>
              <a:rPr lang="en-US" altLang="en-US" dirty="0"/>
              <a:t> </a:t>
            </a:r>
            <a:r>
              <a:rPr lang="en-US" altLang="en-US" dirty="0" smtClean="0"/>
              <a:t>      </a:t>
            </a:r>
            <a:r>
              <a:rPr lang="en-US" altLang="en-US" dirty="0" err="1" smtClean="0"/>
              <a:t>MemtoReg</a:t>
            </a:r>
            <a:endParaRPr lang="en-US" altLang="en-US" dirty="0" smtClean="0"/>
          </a:p>
        </p:txBody>
      </p:sp>
      <p:pic>
        <p:nvPicPr>
          <p:cNvPr id="6" name="Picture 7" descr="f04-46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02" y="690465"/>
            <a:ext cx="7557796" cy="566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797"/>
            <a:ext cx="9029700" cy="66278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Pipelined Control</a:t>
            </a:r>
            <a:endParaRPr lang="en-AU" altLang="en-US" dirty="0" smtClean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>
          <a:xfrm>
            <a:off x="2133569" y="808298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Control signals derived from instruction</a:t>
            </a:r>
          </a:p>
          <a:p>
            <a:pPr lvl="1" eaLnBrk="1" hangingPunct="1"/>
            <a:r>
              <a:rPr lang="en-AU" altLang="en-US" dirty="0" smtClean="0"/>
              <a:t>As in single-cycle implementation</a:t>
            </a:r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2155651-CF4D-43CF-9130-468C545FBF8E}" type="slidenum">
              <a:rPr lang="en-AU" altLang="en-US" sz="1400"/>
              <a:pPr/>
              <a:t>71</a:t>
            </a:fld>
            <a:endParaRPr lang="en-AU" altLang="en-US" sz="1400"/>
          </a:p>
        </p:txBody>
      </p:sp>
      <p:pic>
        <p:nvPicPr>
          <p:cNvPr id="68611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06" y="2175135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5" y="3345245"/>
            <a:ext cx="5439601" cy="240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1"/>
            <a:ext cx="9029700" cy="8953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Pipelined Control</a:t>
            </a:r>
            <a:endParaRPr lang="en-AU" altLang="en-US" dirty="0" smtClean="0"/>
          </a:p>
        </p:txBody>
      </p:sp>
      <p:sp>
        <p:nvSpPr>
          <p:cNvPr id="696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C4DDD9-330E-4C1E-9EE7-4D02ACB5DAB3}" type="slidenum">
              <a:rPr lang="en-AU" altLang="en-US" sz="1400"/>
              <a:pPr/>
              <a:t>72</a:t>
            </a:fld>
            <a:endParaRPr lang="en-AU" altLang="en-US" sz="1400"/>
          </a:p>
        </p:txBody>
      </p:sp>
      <p:pic>
        <p:nvPicPr>
          <p:cNvPr id="69635" name="Picture 5" descr="f04-5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9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2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36538"/>
            <a:ext cx="8259762" cy="671512"/>
          </a:xfrm>
        </p:spPr>
        <p:txBody>
          <a:bodyPr/>
          <a:lstStyle/>
          <a:p>
            <a:pPr eaLnBrk="1" hangingPunct="1"/>
            <a:r>
              <a:rPr lang="en-US" altLang="en-US" sz="3800"/>
              <a:t>Data Hazards in ALU Instructions</a:t>
            </a:r>
            <a:endParaRPr lang="en-AU" altLang="en-US" sz="38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Consider this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en-US" dirty="0" smtClean="0">
                <a:latin typeface="Lucida Console" panose="020B0609040504020204" pitchFamily="49" charset="0"/>
              </a:rPr>
              <a:t>	sub </a:t>
            </a:r>
            <a:r>
              <a:rPr lang="en-AU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dirty="0" smtClean="0">
                <a:latin typeface="Lucida Console" panose="020B0609040504020204" pitchFamily="49" charset="0"/>
              </a:rPr>
              <a:t>, $1,$3</a:t>
            </a:r>
            <a:br>
              <a:rPr lang="en-AU" altLang="en-US" dirty="0" smtClean="0">
                <a:latin typeface="Lucida Console" panose="020B0609040504020204" pitchFamily="49" charset="0"/>
              </a:rPr>
            </a:br>
            <a:r>
              <a:rPr lang="en-AU" altLang="en-US" dirty="0" smtClean="0">
                <a:latin typeface="Lucida Console" panose="020B0609040504020204" pitchFamily="49" charset="0"/>
              </a:rPr>
              <a:t>and $12,</a:t>
            </a:r>
            <a:r>
              <a:rPr lang="en-AU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dirty="0" smtClean="0">
                <a:latin typeface="Lucida Console" panose="020B0609040504020204" pitchFamily="49" charset="0"/>
              </a:rPr>
              <a:t>,$5</a:t>
            </a:r>
            <a:br>
              <a:rPr lang="en-AU" altLang="en-US" dirty="0" smtClean="0">
                <a:latin typeface="Lucida Console" panose="020B0609040504020204" pitchFamily="49" charset="0"/>
              </a:rPr>
            </a:br>
            <a:r>
              <a:rPr lang="en-AU" altLang="en-US" dirty="0" smtClean="0">
                <a:latin typeface="Lucida Console" panose="020B0609040504020204" pitchFamily="49" charset="0"/>
              </a:rPr>
              <a:t>or  $13,$6,</a:t>
            </a:r>
            <a:r>
              <a:rPr lang="en-AU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dirty="0" smtClean="0">
                <a:latin typeface="Lucida Console" panose="020B0609040504020204" pitchFamily="49" charset="0"/>
              </a:rPr>
              <a:t/>
            </a:r>
            <a:br>
              <a:rPr lang="en-AU" altLang="en-US" dirty="0" smtClean="0">
                <a:latin typeface="Lucida Console" panose="020B0609040504020204" pitchFamily="49" charset="0"/>
              </a:rPr>
            </a:br>
            <a:r>
              <a:rPr lang="en-AU" altLang="en-US" dirty="0" smtClean="0">
                <a:latin typeface="Lucida Console" panose="020B0609040504020204" pitchFamily="49" charset="0"/>
              </a:rPr>
              <a:t>add $14,</a:t>
            </a:r>
            <a:r>
              <a:rPr lang="en-AU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dirty="0" smtClean="0">
                <a:latin typeface="Lucida Console" panose="020B0609040504020204" pitchFamily="49" charset="0"/>
              </a:rPr>
              <a:t>,</a:t>
            </a:r>
            <a:r>
              <a:rPr lang="en-AU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dirty="0" smtClean="0">
                <a:latin typeface="Lucida Console" panose="020B0609040504020204" pitchFamily="49" charset="0"/>
              </a:rPr>
              <a:t/>
            </a:r>
            <a:br>
              <a:rPr lang="en-AU" altLang="en-US" dirty="0" smtClean="0">
                <a:latin typeface="Lucida Console" panose="020B0609040504020204" pitchFamily="49" charset="0"/>
              </a:rPr>
            </a:br>
            <a:r>
              <a:rPr lang="en-AU" altLang="en-US" dirty="0" err="1" smtClean="0">
                <a:latin typeface="Lucida Console" panose="020B0609040504020204" pitchFamily="49" charset="0"/>
              </a:rPr>
              <a:t>sw</a:t>
            </a:r>
            <a:r>
              <a:rPr lang="en-AU" altLang="en-US" dirty="0" smtClean="0">
                <a:latin typeface="Lucida Console" panose="020B0609040504020204" pitchFamily="49" charset="0"/>
              </a:rPr>
              <a:t>  $15,100(</a:t>
            </a:r>
            <a:r>
              <a:rPr lang="en-AU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dirty="0" smtClean="0">
                <a:latin typeface="Lucida Console" panose="020B0609040504020204" pitchFamily="49" charset="0"/>
              </a:rPr>
              <a:t>)</a:t>
            </a:r>
          </a:p>
          <a:p>
            <a:pPr eaLnBrk="1" hangingPunct="1"/>
            <a:r>
              <a:rPr lang="en-US" altLang="en-US" dirty="0" smtClean="0"/>
              <a:t>We can resolve hazards with forwarding</a:t>
            </a:r>
          </a:p>
          <a:p>
            <a:pPr lvl="1" eaLnBrk="1" hangingPunct="1"/>
            <a:r>
              <a:rPr lang="en-US" altLang="en-US" dirty="0" smtClean="0"/>
              <a:t>How do we detect when to forward?</a:t>
            </a: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77AF9A7-32FA-4071-A166-B90617FEF2B0}" type="slidenum">
              <a:rPr lang="en-AU" altLang="en-US" sz="1400"/>
              <a:pPr/>
              <a:t>73</a:t>
            </a:fld>
            <a:endParaRPr lang="en-AU" altLang="en-US" sz="1400"/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 rot="5400000">
            <a:off x="8220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§4.7 Data Hazards: Forwarding vs. Stalling</a:t>
            </a:r>
          </a:p>
        </p:txBody>
      </p:sp>
    </p:spTree>
    <p:extLst>
      <p:ext uri="{BB962C8B-B14F-4D97-AF65-F5344CB8AC3E}">
        <p14:creationId xmlns:p14="http://schemas.microsoft.com/office/powerpoint/2010/main" val="410386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20638"/>
            <a:ext cx="9029700" cy="84613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Dependencies &amp; Forwarding</a:t>
            </a:r>
            <a:endParaRPr lang="en-AU" altLang="en-US" dirty="0" smtClean="0"/>
          </a:p>
        </p:txBody>
      </p:sp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A05CE24-149F-4F69-8CA7-0CFEA4F31B6C}" type="slidenum">
              <a:rPr lang="en-AU" altLang="en-US" sz="1400"/>
              <a:pPr/>
              <a:t>74</a:t>
            </a:fld>
            <a:endParaRPr lang="en-AU" altLang="en-US" sz="1400"/>
          </a:p>
        </p:txBody>
      </p:sp>
      <p:pic>
        <p:nvPicPr>
          <p:cNvPr id="71683" name="Picture 7" descr="f04-5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46201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Line 4"/>
          <p:cNvSpPr>
            <a:spLocks noChangeShapeType="1"/>
          </p:cNvSpPr>
          <p:nvPr/>
        </p:nvSpPr>
        <p:spPr bwMode="auto">
          <a:xfrm>
            <a:off x="5610226" y="2959101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Line 5"/>
          <p:cNvSpPr>
            <a:spLocks noChangeShapeType="1"/>
          </p:cNvSpPr>
          <p:nvPr/>
        </p:nvSpPr>
        <p:spPr bwMode="auto">
          <a:xfrm>
            <a:off x="6267451" y="2968625"/>
            <a:ext cx="138113" cy="1530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136525"/>
            <a:ext cx="9029700" cy="854075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Detecting the Need to Forward</a:t>
            </a:r>
            <a:endParaRPr lang="en-AU" altLang="en-US" sz="4000" dirty="0"/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>
          <a:xfrm>
            <a:off x="2220913" y="1341439"/>
            <a:ext cx="7772400" cy="47910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Pass register numbers along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e.g., ID/EX.RegisterRs = register number for Rs sitting in ID/EX pipeline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ALU operand register numbers in EX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ID/EX.RegisterRs, ID/EX.RegisterRt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Data hazards when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hlink"/>
                </a:solidFill>
              </a:rPr>
              <a:t>1a.</a:t>
            </a:r>
            <a:r>
              <a:rPr lang="en-US" altLang="en-US"/>
              <a:t> EX/MEM.RegisterRd = ID/EX.RegisterRs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hlink"/>
                </a:solidFill>
              </a:rPr>
              <a:t>1b.</a:t>
            </a:r>
            <a:r>
              <a:rPr lang="en-US" altLang="en-US"/>
              <a:t> EX/MEM.RegisterRd = ID/EX.RegisterRt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hlink"/>
                </a:solidFill>
              </a:rPr>
              <a:t>2a.</a:t>
            </a:r>
            <a:r>
              <a:rPr lang="en-US" altLang="en-US"/>
              <a:t> MEM/WB.RegisterRd = ID/EX.RegisterRs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hlink"/>
                </a:solidFill>
              </a:rPr>
              <a:t>2b.</a:t>
            </a:r>
            <a:r>
              <a:rPr lang="en-US" altLang="en-US"/>
              <a:t> MEM/WB.RegisterRd = ID/EX.RegisterRt</a:t>
            </a:r>
            <a:endParaRPr lang="en-AU" altLang="en-US"/>
          </a:p>
        </p:txBody>
      </p:sp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0BB449A-EE29-433C-911F-C358D3B9DC14}" type="slidenum">
              <a:rPr lang="en-AU" altLang="en-US" sz="1400"/>
              <a:pPr/>
              <a:t>75</a:t>
            </a:fld>
            <a:endParaRPr lang="en-AU" altLang="en-US" sz="1400"/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9247189" y="4111626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EX/MEM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  <p:sp>
        <p:nvSpPr>
          <p:cNvPr id="72710" name="AutoShape 5"/>
          <p:cNvSpPr>
            <a:spLocks/>
          </p:cNvSpPr>
          <p:nvPr/>
        </p:nvSpPr>
        <p:spPr bwMode="auto">
          <a:xfrm>
            <a:off x="8997950" y="4129088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AutoShape 6"/>
          <p:cNvSpPr>
            <a:spLocks/>
          </p:cNvSpPr>
          <p:nvPr/>
        </p:nvSpPr>
        <p:spPr bwMode="auto">
          <a:xfrm>
            <a:off x="8997950" y="5033963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9247189" y="5105401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MEM/WB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001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37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But only if forwarding instruction will write to a register!</a:t>
            </a:r>
          </a:p>
          <a:p>
            <a:pPr lvl="1" eaLnBrk="1" hangingPunct="1"/>
            <a:r>
              <a:rPr lang="en-US" altLang="en-US" smtClean="0"/>
              <a:t>EX/MEM.RegWrite, MEM/WB.RegWrite</a:t>
            </a:r>
          </a:p>
          <a:p>
            <a:pPr eaLnBrk="1" hangingPunct="1"/>
            <a:r>
              <a:rPr lang="en-US" altLang="en-US" smtClean="0"/>
              <a:t>And only if Rd for that instruction is not $zero</a:t>
            </a:r>
          </a:p>
          <a:p>
            <a:pPr lvl="1" eaLnBrk="1" hangingPunct="1"/>
            <a:r>
              <a:rPr lang="en-US" altLang="en-US" smtClean="0"/>
              <a:t>EX/MEM.RegisterRd ≠ 0,</a:t>
            </a:r>
            <a:br>
              <a:rPr lang="en-US" altLang="en-US" smtClean="0"/>
            </a:br>
            <a:r>
              <a:rPr lang="en-US" altLang="en-US" smtClean="0"/>
              <a:t>MEM/WB.RegisterRd ≠ 0</a:t>
            </a:r>
          </a:p>
        </p:txBody>
      </p:sp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19611AC-3176-47A8-945E-A20E2194BA0D}" type="slidenum">
              <a:rPr lang="en-AU" altLang="en-US" sz="1400"/>
              <a:pPr/>
              <a:t>76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02223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6917871" y="0"/>
            <a:ext cx="9029700" cy="79964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Forwarding Paths</a:t>
            </a:r>
            <a:endParaRPr lang="en-AU" altLang="en-US" dirty="0" smtClean="0"/>
          </a:p>
        </p:txBody>
      </p:sp>
      <p:sp>
        <p:nvSpPr>
          <p:cNvPr id="747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A576E6E-7CAC-4A20-AC93-35DAC3A0B1DF}" type="slidenum">
              <a:rPr lang="en-AU" altLang="en-US" sz="1400"/>
              <a:pPr/>
              <a:t>77</a:t>
            </a:fld>
            <a:endParaRPr lang="en-AU" altLang="en-US" sz="1400"/>
          </a:p>
        </p:txBody>
      </p:sp>
      <p:pic>
        <p:nvPicPr>
          <p:cNvPr id="74755" name="Picture 6" descr="f04-54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6" y="316483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6" y="4517571"/>
            <a:ext cx="7837714" cy="23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>
          <a:xfrm>
            <a:off x="1398815" y="152400"/>
            <a:ext cx="9029700" cy="79465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Forwarding Conditions</a:t>
            </a:r>
            <a:endParaRPr lang="en-AU" altLang="en-US" dirty="0" smtClean="0"/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>
          <a:xfrm>
            <a:off x="179616" y="1368424"/>
            <a:ext cx="10248899" cy="4879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EX hazard</a:t>
            </a:r>
            <a:endParaRPr lang="en-AU" altLang="en-US" sz="2400" dirty="0"/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10</a:t>
            </a:r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10</a:t>
            </a:r>
          </a:p>
          <a:p>
            <a:pPr eaLnBrk="1" hangingPunct="1"/>
            <a:r>
              <a:rPr lang="en-US" altLang="en-US" sz="2400" dirty="0"/>
              <a:t>MEM hazard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01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01</a:t>
            </a:r>
          </a:p>
        </p:txBody>
      </p:sp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0132BFA-A1D4-4165-B9C7-98F32C8C1BF6}" type="slidenum">
              <a:rPr lang="en-AU" altLang="en-US" sz="1400"/>
              <a:pPr/>
              <a:t>78</a:t>
            </a:fld>
            <a:endParaRPr lang="en-AU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28" y="1118053"/>
            <a:ext cx="5739429" cy="31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79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6282" y="523007"/>
            <a:ext cx="9029700" cy="4577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Finish the forwarding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714" y="3092428"/>
            <a:ext cx="4754572" cy="719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61" y="3936998"/>
            <a:ext cx="4754572" cy="719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823" y="4792699"/>
            <a:ext cx="4754572" cy="71908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987644" y="2859716"/>
            <a:ext cx="8058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73629" y="3288590"/>
            <a:ext cx="171401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dd $1, $1, $2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73629" y="4111872"/>
            <a:ext cx="171401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dd $1, $1, $3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3629" y="4967573"/>
            <a:ext cx="171401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dd $1, $1, $4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226535" y="3061250"/>
            <a:ext cx="7620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3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68264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Combinational Elements</a:t>
            </a:r>
            <a:endParaRPr lang="en-AU" altLang="en-US" dirty="0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412875"/>
            <a:ext cx="3101975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AND-gate</a:t>
            </a:r>
          </a:p>
          <a:p>
            <a:pPr lvl="1" eaLnBrk="1" hangingPunct="1"/>
            <a:r>
              <a:rPr lang="en-US" altLang="en-US" smtClean="0"/>
              <a:t>Y = A &amp; B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67A03D7-7F65-4B00-A595-6F74EC7A9A1F}" type="slidenum">
              <a:rPr lang="en-AU" altLang="en-US" sz="1400"/>
              <a:pPr/>
              <a:t>8</a:t>
            </a:fld>
            <a:endParaRPr lang="en-AU" altLang="en-US" sz="1400"/>
          </a:p>
        </p:txBody>
      </p:sp>
      <p:grpSp>
        <p:nvGrpSpPr>
          <p:cNvPr id="10245" name="Group 4"/>
          <p:cNvGrpSpPr>
            <a:grpSpLocks/>
          </p:cNvGrpSpPr>
          <p:nvPr/>
        </p:nvGrpSpPr>
        <p:grpSpPr bwMode="auto">
          <a:xfrm>
            <a:off x="2782888" y="2641600"/>
            <a:ext cx="1560512" cy="655638"/>
            <a:chOff x="249" y="2299"/>
            <a:chExt cx="983" cy="413"/>
          </a:xfrm>
        </p:grpSpPr>
        <p:grpSp>
          <p:nvGrpSpPr>
            <p:cNvPr id="10297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10301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0 h 43200"/>
                  <a:gd name="T4" fmla="*/ 0 w 2208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080"/>
                  <a:gd name="T10" fmla="*/ 0 h 43200"/>
                  <a:gd name="T11" fmla="*/ 22080 w 2208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02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3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4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5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6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7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98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99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300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</p:grpSp>
      <p:grpSp>
        <p:nvGrpSpPr>
          <p:cNvPr id="10246" name="Group 16"/>
          <p:cNvGrpSpPr>
            <a:grpSpLocks/>
          </p:cNvGrpSpPr>
          <p:nvPr/>
        </p:nvGrpSpPr>
        <p:grpSpPr bwMode="auto">
          <a:xfrm>
            <a:off x="3071813" y="4868863"/>
            <a:ext cx="1416050" cy="1308100"/>
            <a:chOff x="113" y="2840"/>
            <a:chExt cx="892" cy="824"/>
          </a:xfrm>
        </p:grpSpPr>
        <p:sp>
          <p:nvSpPr>
            <p:cNvPr id="10282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I0</a:t>
              </a:r>
              <a:endParaRPr lang="en-AU" altLang="en-US" sz="1800"/>
            </a:p>
          </p:txBody>
        </p:sp>
        <p:sp>
          <p:nvSpPr>
            <p:cNvPr id="10286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I1</a:t>
              </a:r>
              <a:endParaRPr lang="en-AU" altLang="en-US" sz="1800"/>
            </a:p>
          </p:txBody>
        </p:sp>
        <p:sp>
          <p:nvSpPr>
            <p:cNvPr id="10287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88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0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1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2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3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4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</a:t>
              </a:r>
              <a:br>
                <a:rPr lang="en-US" altLang="en-US" sz="1400"/>
              </a:br>
              <a:r>
                <a:rPr lang="en-US" altLang="en-US" sz="1400"/>
                <a:t>u</a:t>
              </a:r>
              <a:br>
                <a:rPr lang="en-US" altLang="en-US" sz="1400"/>
              </a:br>
              <a:r>
                <a:rPr lang="en-US" altLang="en-US" sz="1400"/>
                <a:t>x</a:t>
              </a:r>
              <a:endParaRPr lang="en-AU" altLang="en-US" sz="1400"/>
            </a:p>
          </p:txBody>
        </p:sp>
        <p:sp>
          <p:nvSpPr>
            <p:cNvPr id="10295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6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S</a:t>
              </a:r>
              <a:endParaRPr lang="en-AU" altLang="en-US" sz="1800"/>
            </a:p>
          </p:txBody>
        </p:sp>
      </p:grpSp>
      <p:sp>
        <p:nvSpPr>
          <p:cNvPr id="10247" name="Rectangle 32"/>
          <p:cNvSpPr>
            <a:spLocks noChangeArrowheads="1"/>
          </p:cNvSpPr>
          <p:nvPr/>
        </p:nvSpPr>
        <p:spPr bwMode="auto">
          <a:xfrm>
            <a:off x="2208214" y="3644900"/>
            <a:ext cx="32400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Multiplexer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S ? I1 : I0</a:t>
            </a:r>
            <a:endParaRPr lang="en-AU" altLang="en-US" sz="2800"/>
          </a:p>
        </p:txBody>
      </p:sp>
      <p:grpSp>
        <p:nvGrpSpPr>
          <p:cNvPr id="10248" name="Group 33"/>
          <p:cNvGrpSpPr>
            <a:grpSpLocks/>
          </p:cNvGrpSpPr>
          <p:nvPr/>
        </p:nvGrpSpPr>
        <p:grpSpPr bwMode="auto">
          <a:xfrm>
            <a:off x="8616951" y="1484314"/>
            <a:ext cx="1604963" cy="1012825"/>
            <a:chOff x="1111" y="2659"/>
            <a:chExt cx="1011" cy="638"/>
          </a:xfrm>
        </p:grpSpPr>
        <p:sp>
          <p:nvSpPr>
            <p:cNvPr id="10268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0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72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73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74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+</a:t>
              </a:r>
              <a:endParaRPr lang="en-AU" altLang="en-US" sz="1800"/>
            </a:p>
          </p:txBody>
        </p:sp>
      </p:grpSp>
      <p:grpSp>
        <p:nvGrpSpPr>
          <p:cNvPr id="10249" name="Group 48"/>
          <p:cNvGrpSpPr>
            <a:grpSpLocks/>
          </p:cNvGrpSpPr>
          <p:nvPr/>
        </p:nvGrpSpPr>
        <p:grpSpPr bwMode="auto">
          <a:xfrm>
            <a:off x="7104063" y="4575175"/>
            <a:ext cx="1676400" cy="1595438"/>
            <a:chOff x="2699" y="2750"/>
            <a:chExt cx="1056" cy="1005"/>
          </a:xfrm>
        </p:grpSpPr>
        <p:sp>
          <p:nvSpPr>
            <p:cNvPr id="10252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4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5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56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57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58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ALU</a:t>
              </a:r>
              <a:endParaRPr lang="en-AU" altLang="en-US" sz="1800"/>
            </a:p>
          </p:txBody>
        </p:sp>
        <p:sp>
          <p:nvSpPr>
            <p:cNvPr id="10266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7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F</a:t>
              </a:r>
              <a:endParaRPr lang="en-AU" altLang="en-US" sz="1800"/>
            </a:p>
          </p:txBody>
        </p:sp>
      </p:grpSp>
      <p:sp>
        <p:nvSpPr>
          <p:cNvPr id="10250" name="Rectangle 65"/>
          <p:cNvSpPr>
            <a:spLocks noChangeArrowheads="1"/>
          </p:cNvSpPr>
          <p:nvPr/>
        </p:nvSpPr>
        <p:spPr bwMode="auto">
          <a:xfrm>
            <a:off x="5735639" y="1412875"/>
            <a:ext cx="3101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Adder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A + B</a:t>
            </a:r>
          </a:p>
        </p:txBody>
      </p:sp>
      <p:sp>
        <p:nvSpPr>
          <p:cNvPr id="10251" name="Rectangle 66"/>
          <p:cNvSpPr>
            <a:spLocks noChangeArrowheads="1"/>
          </p:cNvSpPr>
          <p:nvPr/>
        </p:nvSpPr>
        <p:spPr bwMode="auto">
          <a:xfrm>
            <a:off x="5735639" y="3284538"/>
            <a:ext cx="43195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Arithmetic/Logic Unit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F(A, B)</a:t>
            </a:r>
          </a:p>
        </p:txBody>
      </p:sp>
    </p:spTree>
    <p:extLst>
      <p:ext uri="{BB962C8B-B14F-4D97-AF65-F5344CB8AC3E}">
        <p14:creationId xmlns:p14="http://schemas.microsoft.com/office/powerpoint/2010/main" val="254378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80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6282" y="523007"/>
            <a:ext cx="9029700" cy="4577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Finish the forwarding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714" y="3092428"/>
            <a:ext cx="4754572" cy="719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61" y="3936998"/>
            <a:ext cx="4754572" cy="719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823" y="4792699"/>
            <a:ext cx="4754572" cy="71908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987644" y="2859716"/>
            <a:ext cx="8058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73629" y="3288590"/>
            <a:ext cx="171401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dd $1, $1, $2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73629" y="4111872"/>
            <a:ext cx="171401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dd $1, $1, $3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3629" y="4967573"/>
            <a:ext cx="171401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dd $1, $1, $4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672943" y="3657922"/>
            <a:ext cx="239486" cy="5548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85314" y="4481204"/>
            <a:ext cx="293915" cy="4863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226535" y="3061250"/>
            <a:ext cx="7620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7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Double Data Hazard</a:t>
            </a:r>
            <a:endParaRPr lang="en-AU" altLang="en-US" smtClean="0"/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Consider the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dirty="0" smtClean="0">
                <a:latin typeface="Lucida Console" panose="020B0609040504020204" pitchFamily="49" charset="0"/>
              </a:rPr>
              <a:t>	add </a:t>
            </a:r>
            <a:r>
              <a:rPr lang="en-US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dirty="0" smtClean="0">
                <a:latin typeface="Lucida Console" panose="020B0609040504020204" pitchFamily="49" charset="0"/>
              </a:rPr>
              <a:t>,$1,$2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add </a:t>
            </a:r>
            <a:r>
              <a:rPr lang="en-US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dirty="0" smtClean="0">
                <a:latin typeface="Lucida Console" panose="020B0609040504020204" pitchFamily="49" charset="0"/>
              </a:rPr>
              <a:t>,</a:t>
            </a:r>
            <a:r>
              <a:rPr lang="en-US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dirty="0" smtClean="0">
                <a:latin typeface="Lucida Console" panose="020B0609040504020204" pitchFamily="49" charset="0"/>
              </a:rPr>
              <a:t>,$3</a:t>
            </a:r>
            <a:br>
              <a:rPr lang="en-US" altLang="en-US" dirty="0" smtClean="0">
                <a:latin typeface="Lucida Console" panose="020B0609040504020204" pitchFamily="49" charset="0"/>
              </a:rPr>
            </a:br>
            <a:r>
              <a:rPr lang="en-US" altLang="en-US" dirty="0" smtClean="0">
                <a:latin typeface="Lucida Console" panose="020B0609040504020204" pitchFamily="49" charset="0"/>
              </a:rPr>
              <a:t>add $1,</a:t>
            </a:r>
            <a:r>
              <a:rPr lang="en-US" altLang="en-US" dirty="0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dirty="0" smtClean="0">
                <a:latin typeface="Lucida Console" panose="020B0609040504020204" pitchFamily="49" charset="0"/>
              </a:rPr>
              <a:t>,$4</a:t>
            </a:r>
          </a:p>
          <a:p>
            <a:pPr eaLnBrk="1" hangingPunct="1"/>
            <a:r>
              <a:rPr lang="en-US" altLang="en-US" dirty="0" smtClean="0"/>
              <a:t>Both hazards occur</a:t>
            </a:r>
          </a:p>
          <a:p>
            <a:pPr lvl="1" eaLnBrk="1" hangingPunct="1"/>
            <a:r>
              <a:rPr lang="en-US" altLang="en-US" dirty="0" smtClean="0"/>
              <a:t>Want to use the most recent</a:t>
            </a:r>
          </a:p>
          <a:p>
            <a:pPr eaLnBrk="1" hangingPunct="1"/>
            <a:r>
              <a:rPr lang="en-US" altLang="en-US" dirty="0" smtClean="0"/>
              <a:t>Revise MEM hazard condition</a:t>
            </a:r>
          </a:p>
          <a:p>
            <a:pPr lvl="1" eaLnBrk="1" hangingPunct="1"/>
            <a:r>
              <a:rPr lang="en-US" altLang="en-US" dirty="0" smtClean="0"/>
              <a:t>Only </a:t>
            </a:r>
            <a:r>
              <a:rPr lang="en-US" altLang="en-US" dirty="0" err="1" smtClean="0"/>
              <a:t>fwd</a:t>
            </a:r>
            <a:r>
              <a:rPr lang="en-US" altLang="en-US" dirty="0" smtClean="0"/>
              <a:t> if EX hazard condition isn’t true</a:t>
            </a:r>
            <a:endParaRPr lang="en-AU" altLang="en-US" dirty="0" smtClean="0"/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AB31267-25D3-4313-9FAC-26C0975B948D}" type="slidenum">
              <a:rPr lang="en-AU" altLang="en-US" sz="1400"/>
              <a:pPr/>
              <a:t>81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33019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06376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Revised Forwarding Condition</a:t>
            </a:r>
            <a:endParaRPr lang="en-AU" altLang="en-US" sz="4000"/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>
          <a:xfrm>
            <a:off x="1254282" y="1101347"/>
            <a:ext cx="9791700" cy="435133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MEM hazard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</a:t>
            </a:r>
            <a:r>
              <a:rPr lang="en-AU" altLang="en-US" sz="2000" dirty="0">
                <a:solidFill>
                  <a:schemeClr val="hlink"/>
                </a:solidFill>
              </a:rPr>
              <a:t>and not (EX/</a:t>
            </a:r>
            <a:r>
              <a:rPr lang="en-AU" altLang="en-US" sz="2000" dirty="0" err="1">
                <a:solidFill>
                  <a:schemeClr val="hlink"/>
                </a:solidFill>
              </a:rPr>
              <a:t>MEM.RegWrite</a:t>
            </a:r>
            <a:r>
              <a:rPr lang="en-AU" altLang="en-US" sz="2000" dirty="0">
                <a:solidFill>
                  <a:schemeClr val="hlink"/>
                </a:solidFill>
              </a:rPr>
              <a:t> and (EX/</a:t>
            </a:r>
            <a:r>
              <a:rPr lang="en-AU" altLang="en-US" sz="2000" dirty="0" err="1">
                <a:solidFill>
                  <a:schemeClr val="hlink"/>
                </a:solidFill>
              </a:rPr>
              <a:t>MEM.RegisterRd</a:t>
            </a:r>
            <a:r>
              <a:rPr lang="en-AU" altLang="en-US" sz="2000" dirty="0">
                <a:solidFill>
                  <a:schemeClr val="hlink"/>
                </a:solidFill>
              </a:rPr>
              <a:t> ≠ 0)</a:t>
            </a:r>
            <a:br>
              <a:rPr lang="en-AU" altLang="en-US" sz="2000" dirty="0">
                <a:solidFill>
                  <a:schemeClr val="hlink"/>
                </a:solidFill>
              </a:rPr>
            </a:br>
            <a:r>
              <a:rPr lang="en-AU" altLang="en-US" sz="2000" dirty="0">
                <a:solidFill>
                  <a:schemeClr val="hlink"/>
                </a:solidFill>
              </a:rPr>
              <a:t>                 and (EX/</a:t>
            </a:r>
            <a:r>
              <a:rPr lang="en-AU" altLang="en-US" sz="2000" dirty="0" err="1">
                <a:solidFill>
                  <a:schemeClr val="hlink"/>
                </a:solidFill>
              </a:rPr>
              <a:t>MEM.RegisterRd</a:t>
            </a:r>
            <a:r>
              <a:rPr lang="en-AU" altLang="en-US" sz="2000" dirty="0">
                <a:solidFill>
                  <a:schemeClr val="hlink"/>
                </a:solidFill>
              </a:rPr>
              <a:t> = ID/</a:t>
            </a:r>
            <a:r>
              <a:rPr lang="en-AU" altLang="en-US" sz="2000" dirty="0" err="1">
                <a:solidFill>
                  <a:schemeClr val="hlink"/>
                </a:solidFill>
              </a:rPr>
              <a:t>EX.RegisterRs</a:t>
            </a:r>
            <a:r>
              <a:rPr lang="en-AU" altLang="en-US" sz="2000" dirty="0">
                <a:solidFill>
                  <a:schemeClr val="hlink"/>
                </a:solidFill>
              </a:rPr>
              <a:t>))</a:t>
            </a:r>
            <a:r>
              <a:rPr lang="en-AU" altLang="en-US" sz="2000" dirty="0"/>
              <a:t/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/>
              <a:t>ForwardA</a:t>
            </a:r>
            <a:r>
              <a:rPr lang="en-AU" altLang="en-US" sz="2000" dirty="0"/>
              <a:t>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</a:t>
            </a:r>
            <a:r>
              <a:rPr lang="en-AU" altLang="en-US" sz="2000" dirty="0">
                <a:solidFill>
                  <a:schemeClr val="hlink"/>
                </a:solidFill>
              </a:rPr>
              <a:t>and not (EX/</a:t>
            </a:r>
            <a:r>
              <a:rPr lang="en-AU" altLang="en-US" sz="2000" dirty="0" err="1">
                <a:solidFill>
                  <a:schemeClr val="hlink"/>
                </a:solidFill>
              </a:rPr>
              <a:t>MEM.RegWrite</a:t>
            </a:r>
            <a:r>
              <a:rPr lang="en-AU" altLang="en-US" sz="2000" dirty="0">
                <a:solidFill>
                  <a:schemeClr val="hlink"/>
                </a:solidFill>
              </a:rPr>
              <a:t> and (EX/</a:t>
            </a:r>
            <a:r>
              <a:rPr lang="en-AU" altLang="en-US" sz="2000" dirty="0" err="1">
                <a:solidFill>
                  <a:schemeClr val="hlink"/>
                </a:solidFill>
              </a:rPr>
              <a:t>MEM.RegisterRd</a:t>
            </a:r>
            <a:r>
              <a:rPr lang="en-AU" altLang="en-US" sz="2000" dirty="0">
                <a:solidFill>
                  <a:schemeClr val="hlink"/>
                </a:solidFill>
              </a:rPr>
              <a:t> ≠ 0)</a:t>
            </a:r>
            <a:br>
              <a:rPr lang="en-AU" altLang="en-US" sz="2000" dirty="0">
                <a:solidFill>
                  <a:schemeClr val="hlink"/>
                </a:solidFill>
              </a:rPr>
            </a:br>
            <a:r>
              <a:rPr lang="en-AU" altLang="en-US" sz="2000" dirty="0">
                <a:solidFill>
                  <a:schemeClr val="hlink"/>
                </a:solidFill>
              </a:rPr>
              <a:t>                 and (EX/</a:t>
            </a:r>
            <a:r>
              <a:rPr lang="en-AU" altLang="en-US" sz="2000" dirty="0" err="1">
                <a:solidFill>
                  <a:schemeClr val="hlink"/>
                </a:solidFill>
              </a:rPr>
              <a:t>MEM.RegisterRd</a:t>
            </a:r>
            <a:r>
              <a:rPr lang="en-AU" altLang="en-US" sz="2000" dirty="0">
                <a:solidFill>
                  <a:schemeClr val="hlink"/>
                </a:solidFill>
              </a:rPr>
              <a:t> = ID/</a:t>
            </a:r>
            <a:r>
              <a:rPr lang="en-AU" altLang="en-US" sz="2000" dirty="0" err="1">
                <a:solidFill>
                  <a:schemeClr val="hlink"/>
                </a:solidFill>
              </a:rPr>
              <a:t>EX.RegisterRt</a:t>
            </a:r>
            <a:r>
              <a:rPr lang="en-AU" altLang="en-US" sz="2000" dirty="0">
                <a:solidFill>
                  <a:schemeClr val="hlink"/>
                </a:solidFill>
              </a:rPr>
              <a:t>))</a:t>
            </a:r>
            <a:r>
              <a:rPr lang="en-AU" altLang="en-US" sz="2000" dirty="0"/>
              <a:t/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/>
              <a:t>ForwardB</a:t>
            </a:r>
            <a:r>
              <a:rPr lang="en-AU" altLang="en-US" sz="2000" dirty="0"/>
              <a:t> = 01</a:t>
            </a:r>
          </a:p>
        </p:txBody>
      </p:sp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56594AE-DD61-487F-9766-55CDB97897C6}" type="slidenum">
              <a:rPr lang="en-AU" altLang="en-US" sz="1400"/>
              <a:pPr/>
              <a:t>82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9102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132556"/>
            <a:ext cx="9029700" cy="823913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Datapath</a:t>
            </a:r>
            <a:r>
              <a:rPr lang="en-US" altLang="en-US" dirty="0" smtClean="0"/>
              <a:t> with Forwarding</a:t>
            </a:r>
            <a:endParaRPr lang="en-AU" altLang="en-US" dirty="0" smtClean="0"/>
          </a:p>
        </p:txBody>
      </p:sp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29C2444-E18B-438B-8D62-F6BEF2241E14}" type="slidenum">
              <a:rPr lang="en-AU" altLang="en-US" sz="1400"/>
              <a:pPr/>
              <a:t>83</a:t>
            </a:fld>
            <a:endParaRPr lang="en-AU" altLang="en-US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1847851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78852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1427163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167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3625" y="57652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Load-Use Data Hazard</a:t>
            </a:r>
            <a:endParaRPr lang="en-AU" altLang="en-US" dirty="0" smtClean="0"/>
          </a:p>
        </p:txBody>
      </p:sp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4887E06-D609-4980-A86F-822B8E45C626}" type="slidenum">
              <a:rPr lang="en-AU" altLang="en-US" sz="1400"/>
              <a:pPr/>
              <a:t>84</a:t>
            </a:fld>
            <a:endParaRPr lang="en-AU" altLang="en-US" sz="1400"/>
          </a:p>
        </p:txBody>
      </p:sp>
      <p:pic>
        <p:nvPicPr>
          <p:cNvPr id="79875" name="Picture 8" descr="f04-58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Oval 6"/>
          <p:cNvSpPr>
            <a:spLocks noChangeArrowheads="1"/>
          </p:cNvSpPr>
          <p:nvPr/>
        </p:nvSpPr>
        <p:spPr bwMode="auto">
          <a:xfrm rot="2714808">
            <a:off x="5876132" y="2715420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78" name="AutoShape 7"/>
          <p:cNvSpPr>
            <a:spLocks/>
          </p:cNvSpPr>
          <p:nvPr/>
        </p:nvSpPr>
        <p:spPr bwMode="auto">
          <a:xfrm>
            <a:off x="8477251" y="2593976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Need to stall for one cycle</a:t>
            </a:r>
          </a:p>
        </p:txBody>
      </p:sp>
    </p:spTree>
    <p:extLst>
      <p:ext uri="{BB962C8B-B14F-4D97-AF65-F5344CB8AC3E}">
        <p14:creationId xmlns:p14="http://schemas.microsoft.com/office/powerpoint/2010/main" val="21754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Hazard Detection</a:t>
            </a:r>
            <a:endParaRPr lang="en-AU" altLang="en-US" smtClean="0"/>
          </a:p>
        </p:txBody>
      </p:sp>
      <p:sp>
        <p:nvSpPr>
          <p:cNvPr id="809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Check when using instruction is decoded in ID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ALU operand register numbers in ID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IF/ID.RegisterRs, IF/ID.RegisterRt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Load-use hazard when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ID/EX.MemRead and</a:t>
            </a:r>
            <a:br>
              <a:rPr lang="en-US" altLang="en-US" smtClean="0"/>
            </a:br>
            <a:r>
              <a:rPr lang="en-US" altLang="en-US" smtClean="0"/>
              <a:t>  ((ID/EX.RegisterRt = IF/ID.RegisterRs) or</a:t>
            </a:r>
            <a:br>
              <a:rPr lang="en-US" altLang="en-US" smtClean="0"/>
            </a:br>
            <a:r>
              <a:rPr lang="en-US" altLang="en-US" smtClean="0"/>
              <a:t>   (ID/EX.RegisterRt = IF/ID.RegisterRt))</a:t>
            </a:r>
            <a:endParaRPr lang="en-AU" altLang="en-US" smtClean="0"/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If detected, stall and insert bubble</a:t>
            </a:r>
            <a:endParaRPr lang="en-AU" altLang="en-US" smtClean="0"/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750E0B5-F817-46EF-98CD-5D0EE7EC4006}" type="slidenum">
              <a:rPr lang="en-AU" altLang="en-US" sz="1400"/>
              <a:pPr/>
              <a:t>85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4577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How to Stall the Pipeline</a:t>
            </a:r>
            <a:endParaRPr lang="en-AU" altLang="en-US" smtClean="0"/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Force control values in ID/EX register</a:t>
            </a:r>
            <a:br>
              <a:rPr lang="en-US" altLang="en-US" smtClean="0"/>
            </a:br>
            <a:r>
              <a:rPr lang="en-US" altLang="en-US" smtClean="0"/>
              <a:t>to 0</a:t>
            </a:r>
          </a:p>
          <a:p>
            <a:pPr lvl="1" eaLnBrk="1" hangingPunct="1"/>
            <a:r>
              <a:rPr lang="en-US" altLang="en-US" smtClean="0"/>
              <a:t>EX, MEM and WB do </a:t>
            </a:r>
            <a:r>
              <a:rPr lang="en-US" altLang="en-US" smtClean="0">
                <a:latin typeface="Lucida Console" panose="020B0609040504020204" pitchFamily="49" charset="0"/>
              </a:rPr>
              <a:t>nop</a:t>
            </a:r>
            <a:r>
              <a:rPr lang="en-US" altLang="en-US" smtClean="0"/>
              <a:t> (no-operation)</a:t>
            </a:r>
            <a:endParaRPr lang="en-AU" altLang="en-US" smtClean="0"/>
          </a:p>
          <a:p>
            <a:pPr eaLnBrk="1" hangingPunct="1"/>
            <a:r>
              <a:rPr lang="en-US" altLang="en-US" smtClean="0"/>
              <a:t>Prevent update of PC and IF/ID register</a:t>
            </a:r>
          </a:p>
          <a:p>
            <a:pPr lvl="1" eaLnBrk="1" hangingPunct="1"/>
            <a:r>
              <a:rPr lang="en-US" altLang="en-US" smtClean="0"/>
              <a:t>Using instruction is decoded again</a:t>
            </a:r>
          </a:p>
          <a:p>
            <a:pPr lvl="1" eaLnBrk="1" hangingPunct="1"/>
            <a:r>
              <a:rPr lang="en-US" altLang="en-US" smtClean="0"/>
              <a:t>Following instruction is fetched again</a:t>
            </a:r>
          </a:p>
          <a:p>
            <a:pPr lvl="1" eaLnBrk="1" hangingPunct="1"/>
            <a:r>
              <a:rPr lang="en-US" altLang="en-US" smtClean="0"/>
              <a:t>1-cycle stall allows MEM to read data for </a:t>
            </a:r>
            <a:r>
              <a:rPr lang="en-US" altLang="en-US" smtClean="0">
                <a:latin typeface="Lucida Console" panose="020B0609040504020204" pitchFamily="49" charset="0"/>
              </a:rPr>
              <a:t>lw</a:t>
            </a:r>
          </a:p>
          <a:p>
            <a:pPr lvl="2" eaLnBrk="1" hangingPunct="1"/>
            <a:r>
              <a:rPr lang="en-US" altLang="en-US" smtClean="0"/>
              <a:t>Can subsequently forward to EX stage</a:t>
            </a:r>
          </a:p>
        </p:txBody>
      </p:sp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2090A0A-A471-4635-A11D-2F169398B800}" type="slidenum">
              <a:rPr lang="en-AU" altLang="en-US" sz="1400"/>
              <a:pPr/>
              <a:t>86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195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2333625" y="41275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Stall/Bubble in the Pipeline</a:t>
            </a:r>
            <a:endParaRPr lang="en-AU" altLang="en-US" dirty="0" smtClean="0"/>
          </a:p>
        </p:txBody>
      </p:sp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858D12F-7824-4669-81ED-1E23878DCEF3}" type="slidenum">
              <a:rPr lang="en-AU" altLang="en-US" sz="1400"/>
              <a:pPr/>
              <a:t>87</a:t>
            </a:fld>
            <a:endParaRPr lang="en-AU" altLang="en-US" sz="1400"/>
          </a:p>
        </p:txBody>
      </p:sp>
      <p:pic>
        <p:nvPicPr>
          <p:cNvPr id="82947" name="Picture 7" descr="f04-5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AutoShape 6"/>
          <p:cNvSpPr>
            <a:spLocks/>
          </p:cNvSpPr>
          <p:nvPr/>
        </p:nvSpPr>
        <p:spPr bwMode="auto">
          <a:xfrm>
            <a:off x="8759826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Stall inserted here</a:t>
            </a:r>
          </a:p>
        </p:txBody>
      </p:sp>
    </p:spTree>
    <p:extLst>
      <p:ext uri="{BB962C8B-B14F-4D97-AF65-F5344CB8AC3E}">
        <p14:creationId xmlns:p14="http://schemas.microsoft.com/office/powerpoint/2010/main" val="1314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0" y="53975"/>
            <a:ext cx="9029700" cy="10128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Stall/Bubble in the Pipeline</a:t>
            </a:r>
            <a:endParaRPr lang="en-AU" altLang="en-US" dirty="0" smtClean="0"/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09F8BDE-7F11-417D-8C47-44EBA7A4D166}" type="slidenum">
              <a:rPr lang="en-AU" altLang="en-US" sz="1400"/>
              <a:pPr/>
              <a:t>88</a:t>
            </a:fld>
            <a:endParaRPr lang="en-AU" altLang="en-US" sz="1400"/>
          </a:p>
        </p:txBody>
      </p:sp>
      <p:pic>
        <p:nvPicPr>
          <p:cNvPr id="83971" name="Picture 7" descr="f04-59-P374493-what-really-happ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379538"/>
            <a:ext cx="75977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AutoShape 6"/>
          <p:cNvSpPr>
            <a:spLocks/>
          </p:cNvSpPr>
          <p:nvPr/>
        </p:nvSpPr>
        <p:spPr bwMode="auto">
          <a:xfrm>
            <a:off x="3575051" y="5949951"/>
            <a:ext cx="1579563" cy="690563"/>
          </a:xfrm>
          <a:prstGeom prst="borderCallout1">
            <a:avLst>
              <a:gd name="adj1" fmla="val 16551"/>
              <a:gd name="adj2" fmla="val 104824"/>
              <a:gd name="adj3" fmla="val -80000"/>
              <a:gd name="adj4" fmla="val 111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Or, more accurately…</a:t>
            </a:r>
          </a:p>
        </p:txBody>
      </p:sp>
    </p:spTree>
    <p:extLst>
      <p:ext uri="{BB962C8B-B14F-4D97-AF65-F5344CB8AC3E}">
        <p14:creationId xmlns:p14="http://schemas.microsoft.com/office/powerpoint/2010/main" val="18264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88900"/>
            <a:ext cx="9029700" cy="822325"/>
          </a:xfrm>
        </p:spPr>
        <p:txBody>
          <a:bodyPr/>
          <a:lstStyle/>
          <a:p>
            <a:pPr eaLnBrk="1" hangingPunct="1"/>
            <a:r>
              <a:rPr lang="en-US" altLang="en-US" sz="4000" dirty="0" err="1"/>
              <a:t>Datapath</a:t>
            </a:r>
            <a:r>
              <a:rPr lang="en-US" altLang="en-US" sz="4000" dirty="0"/>
              <a:t> with Hazard Detection</a:t>
            </a:r>
            <a:endParaRPr lang="en-AU" altLang="en-US" sz="4000" dirty="0"/>
          </a:p>
        </p:txBody>
      </p:sp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BA011D1-C36F-4318-8582-44731D439B28}" type="slidenum">
              <a:rPr lang="en-AU" altLang="en-US" sz="1400"/>
              <a:pPr/>
              <a:t>89</a:t>
            </a:fld>
            <a:endParaRPr lang="en-AU" altLang="en-US" sz="1400"/>
          </a:p>
        </p:txBody>
      </p:sp>
      <p:pic>
        <p:nvPicPr>
          <p:cNvPr id="84995" name="Picture 5" descr="f04-6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6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8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323307" y="46039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Sequential Elements</a:t>
            </a:r>
            <a:endParaRPr lang="en-AU" altLang="en-US" dirty="0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Register: stores data in a circuit</a:t>
            </a:r>
          </a:p>
          <a:p>
            <a:pPr lvl="1" eaLnBrk="1" hangingPunct="1"/>
            <a:r>
              <a:rPr lang="en-US" altLang="en-US" smtClean="0"/>
              <a:t>Uses a clock signal to determine when to update the stored value</a:t>
            </a:r>
          </a:p>
          <a:p>
            <a:pPr lvl="1" eaLnBrk="1" hangingPunct="1"/>
            <a:r>
              <a:rPr lang="en-US" altLang="en-US" smtClean="0"/>
              <a:t>Edge-triggered: update when Clk changes from 0 to 1</a:t>
            </a:r>
            <a:endParaRPr lang="en-AU" altLang="en-US" smtClean="0"/>
          </a:p>
        </p:txBody>
      </p:sp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74CCB4F-0B87-4498-9228-1BD6A5AF8ED8}" type="slidenum">
              <a:rPr lang="en-AU" altLang="en-US" sz="1400"/>
              <a:pPr/>
              <a:t>9</a:t>
            </a:fld>
            <a:endParaRPr lang="en-AU" altLang="en-US" sz="1400"/>
          </a:p>
        </p:txBody>
      </p:sp>
      <p:grpSp>
        <p:nvGrpSpPr>
          <p:cNvPr id="11269" name="Group 4"/>
          <p:cNvGrpSpPr>
            <a:grpSpLocks/>
          </p:cNvGrpSpPr>
          <p:nvPr/>
        </p:nvGrpSpPr>
        <p:grpSpPr bwMode="auto">
          <a:xfrm>
            <a:off x="2279650" y="4365626"/>
            <a:ext cx="2090738" cy="1223963"/>
            <a:chOff x="657" y="2296"/>
            <a:chExt cx="1317" cy="771"/>
          </a:xfrm>
        </p:grpSpPr>
        <p:sp>
          <p:nvSpPr>
            <p:cNvPr id="11300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01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2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3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4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1305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1306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1307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8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70" name="Group 44"/>
          <p:cNvGrpSpPr>
            <a:grpSpLocks/>
          </p:cNvGrpSpPr>
          <p:nvPr/>
        </p:nvGrpSpPr>
        <p:grpSpPr bwMode="auto">
          <a:xfrm>
            <a:off x="4943475" y="4005264"/>
            <a:ext cx="4775200" cy="1800225"/>
            <a:chOff x="2154" y="2523"/>
            <a:chExt cx="3008" cy="1134"/>
          </a:xfrm>
        </p:grpSpPr>
        <p:sp>
          <p:nvSpPr>
            <p:cNvPr id="11271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2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5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6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7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3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1285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1286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1287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8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3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4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5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8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9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44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1990725" y="88900"/>
            <a:ext cx="9029700" cy="1325563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Stalls and Performance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AU" altLang="en-US" smtClean="0"/>
              <a:t>Stalls reduce performance</a:t>
            </a:r>
          </a:p>
          <a:p>
            <a:pPr lvl="1" eaLnBrk="1" hangingPunct="1"/>
            <a:r>
              <a:rPr lang="en-AU" altLang="en-US" smtClean="0"/>
              <a:t>But are required to get correct results</a:t>
            </a:r>
          </a:p>
          <a:p>
            <a:pPr eaLnBrk="1" hangingPunct="1"/>
            <a:r>
              <a:rPr lang="en-AU" altLang="en-US" smtClean="0"/>
              <a:t>Compiler can arrange code to avoid hazards and stalls</a:t>
            </a:r>
          </a:p>
          <a:p>
            <a:pPr lvl="1" eaLnBrk="1" hangingPunct="1"/>
            <a:r>
              <a:rPr lang="en-AU" altLang="en-US" smtClean="0"/>
              <a:t>Requires knowledge of the pipeline structure</a:t>
            </a:r>
          </a:p>
        </p:txBody>
      </p:sp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CD53C01-98D9-4421-82A0-E639BE385BBC}" type="slidenum">
              <a:rPr lang="en-AU" altLang="en-US" sz="1400"/>
              <a:pPr/>
              <a:t>90</a:t>
            </a:fld>
            <a:endParaRPr lang="en-AU" altLang="en-US" sz="1400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6457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0"/>
            <a:ext cx="90297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Branch Hazards</a:t>
            </a:r>
            <a:endParaRPr lang="en-AU" altLang="en-US" dirty="0" smtClean="0"/>
          </a:p>
        </p:txBody>
      </p:sp>
      <p:sp>
        <p:nvSpPr>
          <p:cNvPr id="8704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If branch outcome determined in MEM</a:t>
            </a:r>
            <a:endParaRPr lang="en-AU" altLang="en-US" smtClean="0"/>
          </a:p>
        </p:txBody>
      </p:sp>
      <p:sp>
        <p:nvSpPr>
          <p:cNvPr id="870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B63BF60-5C43-4841-9BE0-A23AD200E3EB}" type="slidenum">
              <a:rPr lang="en-AU" altLang="en-US" sz="1400"/>
              <a:pPr/>
              <a:t>91</a:t>
            </a:fld>
            <a:endParaRPr lang="en-AU" altLang="en-US" sz="1400"/>
          </a:p>
        </p:txBody>
      </p:sp>
      <p:pic>
        <p:nvPicPr>
          <p:cNvPr id="87043" name="Picture 10" descr="f04-6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898651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Text Box 4"/>
          <p:cNvSpPr txBox="1">
            <a:spLocks noChangeArrowheads="1"/>
          </p:cNvSpPr>
          <p:nvPr/>
        </p:nvSpPr>
        <p:spPr bwMode="auto">
          <a:xfrm rot="5400000">
            <a:off x="9313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§4.8 Control Hazards</a:t>
            </a:r>
          </a:p>
        </p:txBody>
      </p:sp>
      <p:sp>
        <p:nvSpPr>
          <p:cNvPr id="87047" name="AutoShape 6"/>
          <p:cNvSpPr>
            <a:spLocks/>
          </p:cNvSpPr>
          <p:nvPr/>
        </p:nvSpPr>
        <p:spPr bwMode="auto">
          <a:xfrm>
            <a:off x="4727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PC</a:t>
            </a:r>
            <a:endParaRPr lang="en-AU" altLang="en-US" sz="1400"/>
          </a:p>
        </p:txBody>
      </p:sp>
      <p:sp>
        <p:nvSpPr>
          <p:cNvPr id="87048" name="Text Box 7"/>
          <p:cNvSpPr txBox="1">
            <a:spLocks noChangeArrowheads="1"/>
          </p:cNvSpPr>
          <p:nvPr/>
        </p:nvSpPr>
        <p:spPr bwMode="auto">
          <a:xfrm>
            <a:off x="8975725" y="4010025"/>
            <a:ext cx="1244600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Flush these</a:t>
            </a:r>
            <a:br>
              <a:rPr lang="en-US" altLang="en-US"/>
            </a:br>
            <a:r>
              <a:rPr lang="en-US" altLang="en-US"/>
              <a:t>instructions</a:t>
            </a:r>
          </a:p>
          <a:p>
            <a:pPr algn="l"/>
            <a:r>
              <a:rPr lang="en-US" altLang="en-US"/>
              <a:t>(Set control</a:t>
            </a:r>
            <a:br>
              <a:rPr lang="en-US" altLang="en-US"/>
            </a:br>
            <a:r>
              <a:rPr lang="en-US" altLang="en-US"/>
              <a:t>values to 0)</a:t>
            </a:r>
            <a:endParaRPr lang="en-AU" altLang="en-US"/>
          </a:p>
        </p:txBody>
      </p:sp>
      <p:sp>
        <p:nvSpPr>
          <p:cNvPr id="87049" name="AutoShape 8"/>
          <p:cNvSpPr>
            <a:spLocks/>
          </p:cNvSpPr>
          <p:nvPr/>
        </p:nvSpPr>
        <p:spPr bwMode="auto">
          <a:xfrm>
            <a:off x="8616950" y="3644901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8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Reducing Branch Delay</a:t>
            </a:r>
            <a:endParaRPr lang="en-AU" altLang="en-US" smtClean="0"/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Move hardware to determine outcome to ID stage</a:t>
            </a:r>
          </a:p>
          <a:p>
            <a:pPr lvl="1" eaLnBrk="1" hangingPunct="1"/>
            <a:r>
              <a:rPr lang="en-US" altLang="en-US"/>
              <a:t>Target address adder</a:t>
            </a:r>
          </a:p>
          <a:p>
            <a:pPr lvl="1" eaLnBrk="1" hangingPunct="1"/>
            <a:r>
              <a:rPr lang="en-US" altLang="en-US"/>
              <a:t>Register comparator</a:t>
            </a:r>
          </a:p>
          <a:p>
            <a:pPr eaLnBrk="1" hangingPunct="1"/>
            <a:r>
              <a:rPr lang="en-US" altLang="en-US"/>
              <a:t>Example: branch taken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	</a:t>
            </a:r>
            <a:r>
              <a:rPr lang="en-US" altLang="en-US" sz="2000">
                <a:latin typeface="Lucida Console" panose="020B0609040504020204" pitchFamily="49" charset="0"/>
              </a:rPr>
              <a:t>36:  sub  $10, $4, $8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40:  beq  $1,  $3, 7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44:  and  $12, $2, $5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48:  or   $13, $2, $6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52:  add  $14, $4, $2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56:  slt  $15, $6, $7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...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72:  lw   $4, 50($7)</a:t>
            </a:r>
          </a:p>
        </p:txBody>
      </p:sp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0A73EB3-CA48-45BF-BA8F-7C8509C6EBF8}" type="slidenum">
              <a:rPr lang="en-AU" altLang="en-US" sz="1400"/>
              <a:pPr/>
              <a:t>92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70871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>
          <a:xfrm>
            <a:off x="2352675" y="1"/>
            <a:ext cx="9029700" cy="857250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Example: Branch Taken</a:t>
            </a:r>
          </a:p>
        </p:txBody>
      </p:sp>
      <p:sp>
        <p:nvSpPr>
          <p:cNvPr id="890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E85D239-395B-44EB-ADFD-856ED799A4CA}" type="slidenum">
              <a:rPr lang="en-AU" altLang="en-US" sz="1400"/>
              <a:pPr/>
              <a:t>93</a:t>
            </a:fld>
            <a:endParaRPr lang="en-AU" altLang="en-US" sz="1400"/>
          </a:p>
        </p:txBody>
      </p:sp>
      <p:pic>
        <p:nvPicPr>
          <p:cNvPr id="89091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4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2266950" y="0"/>
            <a:ext cx="9029700" cy="777875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Example: Branch Taken</a:t>
            </a:r>
          </a:p>
        </p:txBody>
      </p:sp>
      <p:sp>
        <p:nvSpPr>
          <p:cNvPr id="901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AF0D8C1-0FEF-4850-8CEC-AC39874A7565}" type="slidenum">
              <a:rPr lang="en-AU" altLang="en-US" sz="1400"/>
              <a:pPr/>
              <a:t>94</a:t>
            </a:fld>
            <a:endParaRPr lang="en-AU" altLang="en-US" sz="1400"/>
          </a:p>
        </p:txBody>
      </p:sp>
      <p:pic>
        <p:nvPicPr>
          <p:cNvPr id="9011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557339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75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1" y="149227"/>
            <a:ext cx="9029700" cy="6873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Data Hazards for Branches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smtClean="0"/>
              <a:t>If a comparison register is a destination of 2</a:t>
            </a:r>
            <a:r>
              <a:rPr lang="en-US" altLang="en-US" baseline="30000" smtClean="0"/>
              <a:t>nd</a:t>
            </a:r>
            <a:r>
              <a:rPr lang="en-US" altLang="en-US" smtClean="0"/>
              <a:t> or 3</a:t>
            </a:r>
            <a:r>
              <a:rPr lang="en-US" altLang="en-US" baseline="30000" smtClean="0"/>
              <a:t>rd</a:t>
            </a:r>
            <a:r>
              <a:rPr lang="en-US" altLang="en-US" smtClean="0"/>
              <a:t> preceding ALU instruction</a:t>
            </a:r>
          </a:p>
        </p:txBody>
      </p:sp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253EAC4-A2B2-48CB-85D3-41DC981624BC}" type="slidenum">
              <a:rPr lang="en-AU" altLang="en-US" sz="1400"/>
              <a:pPr/>
              <a:t>95</a:t>
            </a:fld>
            <a:endParaRPr lang="en-AU" altLang="en-US" sz="1400"/>
          </a:p>
        </p:txBody>
      </p: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2279651" y="3870326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…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1142" name="Group 5"/>
          <p:cNvGrpSpPr>
            <a:grpSpLocks/>
          </p:cNvGrpSpPr>
          <p:nvPr/>
        </p:nvGrpSpPr>
        <p:grpSpPr bwMode="auto">
          <a:xfrm>
            <a:off x="4656139" y="2636839"/>
            <a:ext cx="3024187" cy="504825"/>
            <a:chOff x="2018" y="2341"/>
            <a:chExt cx="1905" cy="318"/>
          </a:xfrm>
        </p:grpSpPr>
        <p:sp>
          <p:nvSpPr>
            <p:cNvPr id="9117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8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8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8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8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8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3" name="Group 15"/>
          <p:cNvGrpSpPr>
            <a:grpSpLocks/>
          </p:cNvGrpSpPr>
          <p:nvPr/>
        </p:nvGrpSpPr>
        <p:grpSpPr bwMode="auto">
          <a:xfrm>
            <a:off x="5303839" y="3213101"/>
            <a:ext cx="3024187" cy="504825"/>
            <a:chOff x="2018" y="2341"/>
            <a:chExt cx="1905" cy="318"/>
          </a:xfrm>
        </p:grpSpPr>
        <p:sp>
          <p:nvSpPr>
            <p:cNvPr id="9117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7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7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7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7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7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4" name="Group 25"/>
          <p:cNvGrpSpPr>
            <a:grpSpLocks/>
          </p:cNvGrpSpPr>
          <p:nvPr/>
        </p:nvGrpSpPr>
        <p:grpSpPr bwMode="auto">
          <a:xfrm>
            <a:off x="5951539" y="3787776"/>
            <a:ext cx="3024187" cy="504825"/>
            <a:chOff x="2018" y="2341"/>
            <a:chExt cx="1905" cy="318"/>
          </a:xfrm>
        </p:grpSpPr>
        <p:sp>
          <p:nvSpPr>
            <p:cNvPr id="91161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62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63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64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65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66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7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8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9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5" name="Group 35"/>
          <p:cNvGrpSpPr>
            <a:grpSpLocks/>
          </p:cNvGrpSpPr>
          <p:nvPr/>
        </p:nvGrpSpPr>
        <p:grpSpPr bwMode="auto">
          <a:xfrm>
            <a:off x="6600825" y="4364039"/>
            <a:ext cx="3024188" cy="504825"/>
            <a:chOff x="2018" y="2341"/>
            <a:chExt cx="1905" cy="318"/>
          </a:xfrm>
        </p:grpSpPr>
        <p:sp>
          <p:nvSpPr>
            <p:cNvPr id="91152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53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54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55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56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57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8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9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0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1146" name="Rectangle 45"/>
          <p:cNvSpPr>
            <a:spLocks noChangeArrowheads="1"/>
          </p:cNvSpPr>
          <p:nvPr/>
        </p:nvSpPr>
        <p:spPr bwMode="auto">
          <a:xfrm>
            <a:off x="2279651" y="3294063"/>
            <a:ext cx="2117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7" name="Rectangle 46"/>
          <p:cNvSpPr>
            <a:spLocks noChangeArrowheads="1"/>
          </p:cNvSpPr>
          <p:nvPr/>
        </p:nvSpPr>
        <p:spPr bwMode="auto">
          <a:xfrm>
            <a:off x="2279651" y="2717801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$2, $3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8" name="Rectangle 47"/>
          <p:cNvSpPr>
            <a:spLocks noChangeArrowheads="1"/>
          </p:cNvSpPr>
          <p:nvPr/>
        </p:nvSpPr>
        <p:spPr bwMode="auto">
          <a:xfrm>
            <a:off x="2279651" y="4446588"/>
            <a:ext cx="2670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9" name="Line 48"/>
          <p:cNvSpPr>
            <a:spLocks noChangeShapeType="1"/>
          </p:cNvSpPr>
          <p:nvPr/>
        </p:nvSpPr>
        <p:spPr bwMode="auto">
          <a:xfrm>
            <a:off x="7175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0" name="Line 49"/>
          <p:cNvSpPr>
            <a:spLocks noChangeShapeType="1"/>
          </p:cNvSpPr>
          <p:nvPr/>
        </p:nvSpPr>
        <p:spPr bwMode="auto">
          <a:xfrm>
            <a:off x="7175500" y="3429001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1" name="Rectangle 50"/>
          <p:cNvSpPr>
            <a:spLocks noChangeArrowheads="1"/>
          </p:cNvSpPr>
          <p:nvPr/>
        </p:nvSpPr>
        <p:spPr bwMode="auto">
          <a:xfrm>
            <a:off x="2208213" y="5157788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Can resolve using forwarding</a:t>
            </a:r>
          </a:p>
        </p:txBody>
      </p:sp>
    </p:spTree>
    <p:extLst>
      <p:ext uri="{BB962C8B-B14F-4D97-AF65-F5344CB8AC3E}">
        <p14:creationId xmlns:p14="http://schemas.microsoft.com/office/powerpoint/2010/main" val="2461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84138"/>
            <a:ext cx="9029700" cy="6873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Data Hazards for Branches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smtClean="0"/>
              <a:t>If a comparison register is a destination of preceding ALU instruction or 2</a:t>
            </a:r>
            <a:r>
              <a:rPr lang="en-US" altLang="en-US" baseline="30000" smtClean="0"/>
              <a:t>nd</a:t>
            </a:r>
            <a:r>
              <a:rPr lang="en-US" altLang="en-US" smtClean="0"/>
              <a:t> preceding load instruction</a:t>
            </a:r>
          </a:p>
          <a:p>
            <a:pPr lvl="1" eaLnBrk="1" hangingPunct="1"/>
            <a:r>
              <a:rPr lang="en-US" altLang="en-US" smtClean="0"/>
              <a:t>Need 1 stall cycle</a:t>
            </a:r>
          </a:p>
        </p:txBody>
      </p:sp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EFE3A6-234D-4287-B36C-667450F9774E}" type="slidenum">
              <a:rPr lang="en-AU" altLang="en-US" sz="1400"/>
              <a:pPr/>
              <a:t>96</a:t>
            </a:fld>
            <a:endParaRPr lang="en-AU" altLang="en-US" sz="1400"/>
          </a:p>
        </p:txBody>
      </p:sp>
      <p:sp>
        <p:nvSpPr>
          <p:cNvPr id="92165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2166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219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20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20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20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20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20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2167" name="Group 15"/>
          <p:cNvGrpSpPr>
            <a:grpSpLocks/>
          </p:cNvGrpSpPr>
          <p:nvPr/>
        </p:nvGrpSpPr>
        <p:grpSpPr bwMode="auto">
          <a:xfrm>
            <a:off x="5303839" y="4221164"/>
            <a:ext cx="3024187" cy="504825"/>
            <a:chOff x="2018" y="2341"/>
            <a:chExt cx="1905" cy="318"/>
          </a:xfrm>
        </p:grpSpPr>
        <p:sp>
          <p:nvSpPr>
            <p:cNvPr id="9219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19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19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19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19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19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2168" name="Rectangle 25"/>
          <p:cNvSpPr>
            <a:spLocks noChangeArrowheads="1"/>
          </p:cNvSpPr>
          <p:nvPr/>
        </p:nvSpPr>
        <p:spPr bwMode="auto">
          <a:xfrm>
            <a:off x="5951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2169" name="Rectangle 26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0" name="Rectangle 27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1" name="Rectangle 28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2" name="Rectangle 29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3" name="Rectangle 30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4" name="Rectangle 31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5" name="Rectangle 32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2176" name="Rectangle 33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2177" name="Rectangle 34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2178" name="Rectangle 35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9" name="Rectangle 36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0" name="Rectangle 37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1" name="Rectangle 38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2" name="Rectangle 39"/>
          <p:cNvSpPr>
            <a:spLocks noChangeArrowheads="1"/>
          </p:cNvSpPr>
          <p:nvPr/>
        </p:nvSpPr>
        <p:spPr bwMode="auto">
          <a:xfrm>
            <a:off x="2279651" y="4302126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3" name="Rectangle 40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4" name="Rectangle 41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5" name="Line 42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6" name="Line 43"/>
          <p:cNvSpPr>
            <a:spLocks noChangeShapeType="1"/>
          </p:cNvSpPr>
          <p:nvPr/>
        </p:nvSpPr>
        <p:spPr bwMode="auto">
          <a:xfrm>
            <a:off x="7175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7" name="AutoShape 44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8" name="AutoShape 45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9" name="AutoShape 46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0209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76199"/>
            <a:ext cx="9029700" cy="7604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Data Hazards for Branches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smtClean="0"/>
              <a:t>If a comparison register is a destination of immediately preceding load instruction</a:t>
            </a:r>
          </a:p>
          <a:p>
            <a:pPr lvl="1" eaLnBrk="1" hangingPunct="1"/>
            <a:r>
              <a:rPr lang="en-US" altLang="en-US" smtClean="0"/>
              <a:t>Need 2 stall cycles</a:t>
            </a:r>
          </a:p>
        </p:txBody>
      </p:sp>
      <p:sp>
        <p:nvSpPr>
          <p:cNvPr id="931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3171A5A-9301-4E95-B08E-919A398FE8C7}" type="slidenum">
              <a:rPr lang="en-AU" altLang="en-US" sz="1400"/>
              <a:pPr/>
              <a:t>97</a:t>
            </a:fld>
            <a:endParaRPr lang="en-AU" altLang="en-US" sz="1400"/>
          </a:p>
        </p:txBody>
      </p:sp>
      <p:sp>
        <p:nvSpPr>
          <p:cNvPr id="93189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3190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3220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3221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3222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3223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3224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3225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6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7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8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3191" name="Rectangle 15"/>
          <p:cNvSpPr>
            <a:spLocks noChangeArrowheads="1"/>
          </p:cNvSpPr>
          <p:nvPr/>
        </p:nvSpPr>
        <p:spPr bwMode="auto">
          <a:xfrm>
            <a:off x="5303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3192" name="Rectangle 16"/>
          <p:cNvSpPr>
            <a:spLocks noChangeArrowheads="1"/>
          </p:cNvSpPr>
          <p:nvPr/>
        </p:nvSpPr>
        <p:spPr bwMode="auto">
          <a:xfrm>
            <a:off x="5951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3" name="Rectangle 17"/>
          <p:cNvSpPr>
            <a:spLocks noChangeArrowheads="1"/>
          </p:cNvSpPr>
          <p:nvPr/>
        </p:nvSpPr>
        <p:spPr bwMode="auto">
          <a:xfrm>
            <a:off x="58086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4" name="Rectangle 18"/>
          <p:cNvSpPr>
            <a:spLocks noChangeArrowheads="1"/>
          </p:cNvSpPr>
          <p:nvPr/>
        </p:nvSpPr>
        <p:spPr bwMode="auto">
          <a:xfrm>
            <a:off x="64563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5" name="Rectangle 19"/>
          <p:cNvSpPr>
            <a:spLocks noChangeArrowheads="1"/>
          </p:cNvSpPr>
          <p:nvPr/>
        </p:nvSpPr>
        <p:spPr bwMode="auto">
          <a:xfrm>
            <a:off x="71040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6" name="Rectangle 20"/>
          <p:cNvSpPr>
            <a:spLocks noChangeArrowheads="1"/>
          </p:cNvSpPr>
          <p:nvPr/>
        </p:nvSpPr>
        <p:spPr bwMode="auto">
          <a:xfrm>
            <a:off x="77517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7" name="Rectangle 21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8" name="Rectangle 22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9" name="Rectangle 23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0" name="Rectangle 24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1" name="Rectangle 25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2" name="Rectangle 26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203" name="Rectangle 27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3204" name="Rectangle 28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3205" name="Rectangle 29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3206" name="Rectangle 30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7" name="Rectangle 31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8" name="Rectangle 32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9" name="Rectangle 33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10" name="Rectangle 34"/>
          <p:cNvSpPr>
            <a:spLocks noChangeArrowheads="1"/>
          </p:cNvSpPr>
          <p:nvPr/>
        </p:nvSpPr>
        <p:spPr bwMode="auto">
          <a:xfrm>
            <a:off x="2279650" y="4302126"/>
            <a:ext cx="170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solidFill>
                <a:schemeClr val="hlink"/>
              </a:solidFill>
              <a:latin typeface="Lucida Console" panose="020B0609040504020204" pitchFamily="49" charset="0"/>
            </a:endParaRPr>
          </a:p>
        </p:txBody>
      </p:sp>
      <p:sp>
        <p:nvSpPr>
          <p:cNvPr id="93211" name="Rectangle 35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2" name="Rectangle 36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$0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3" name="Line 37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14" name="AutoShape 38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5" name="AutoShape 39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6" name="AutoShape 40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7" name="AutoShape 41"/>
          <p:cNvSpPr>
            <a:spLocks noChangeArrowheads="1"/>
          </p:cNvSpPr>
          <p:nvPr/>
        </p:nvSpPr>
        <p:spPr bwMode="auto">
          <a:xfrm>
            <a:off x="6600826" y="4364039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8" name="AutoShape 42"/>
          <p:cNvSpPr>
            <a:spLocks noChangeArrowheads="1"/>
          </p:cNvSpPr>
          <p:nvPr/>
        </p:nvSpPr>
        <p:spPr bwMode="auto">
          <a:xfrm>
            <a:off x="72485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9" name="AutoShape 43"/>
          <p:cNvSpPr>
            <a:spLocks noChangeArrowheads="1"/>
          </p:cNvSpPr>
          <p:nvPr/>
        </p:nvSpPr>
        <p:spPr bwMode="auto">
          <a:xfrm>
            <a:off x="78962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6086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Branch Prediction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deeper and superscalar pipelines, branch penalty is more significant</a:t>
            </a:r>
          </a:p>
          <a:p>
            <a:pPr eaLnBrk="1" hangingPunct="1"/>
            <a:r>
              <a:rPr lang="en-US" altLang="en-US"/>
              <a:t>Use dynamic prediction</a:t>
            </a:r>
          </a:p>
          <a:p>
            <a:pPr lvl="1" eaLnBrk="1" hangingPunct="1"/>
            <a:r>
              <a:rPr lang="en-US" altLang="en-US"/>
              <a:t>Branch prediction buffer (aka branch history table)</a:t>
            </a:r>
          </a:p>
          <a:p>
            <a:pPr lvl="1" eaLnBrk="1" hangingPunct="1"/>
            <a:r>
              <a:rPr lang="en-US" altLang="en-US"/>
              <a:t>Indexed by recent branch instruction addresses</a:t>
            </a:r>
          </a:p>
          <a:p>
            <a:pPr lvl="1" eaLnBrk="1" hangingPunct="1"/>
            <a:r>
              <a:rPr lang="en-US" altLang="en-US"/>
              <a:t>Stores outcome (taken/not taken)</a:t>
            </a:r>
          </a:p>
          <a:p>
            <a:pPr lvl="1" eaLnBrk="1" hangingPunct="1"/>
            <a:r>
              <a:rPr lang="en-US" altLang="en-US"/>
              <a:t>To execute a branch</a:t>
            </a:r>
          </a:p>
          <a:p>
            <a:pPr lvl="2" eaLnBrk="1" hangingPunct="1"/>
            <a:r>
              <a:rPr lang="en-US" altLang="en-US"/>
              <a:t>Check table, expect the same outcome</a:t>
            </a:r>
          </a:p>
          <a:p>
            <a:pPr lvl="2" eaLnBrk="1" hangingPunct="1"/>
            <a:r>
              <a:rPr lang="en-US" altLang="en-US"/>
              <a:t>Start fetching from fall-through or target</a:t>
            </a:r>
          </a:p>
          <a:p>
            <a:pPr lvl="2" eaLnBrk="1" hangingPunct="1"/>
            <a:r>
              <a:rPr lang="en-US" altLang="en-US"/>
              <a:t>If wrong, flush pipeline and flip prediction</a:t>
            </a:r>
            <a:endParaRPr lang="en-AU" altLang="en-US"/>
          </a:p>
        </p:txBody>
      </p:sp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B702D1D-ECC5-442C-A84E-8B9D811A759D}" type="slidenum">
              <a:rPr lang="en-AU" altLang="en-US" sz="1400"/>
              <a:pPr/>
              <a:t>98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13712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3"/>
          <p:cNvSpPr>
            <a:spLocks noGrp="1" noChangeArrowheads="1"/>
          </p:cNvSpPr>
          <p:nvPr>
            <p:ph type="title"/>
          </p:nvPr>
        </p:nvSpPr>
        <p:spPr>
          <a:xfrm>
            <a:off x="2324100" y="44453"/>
            <a:ext cx="9029700" cy="81438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1-Bit Predictor: Shortcoming</a:t>
            </a:r>
            <a:endParaRPr lang="en-AU" altLang="en-US" dirty="0" smtClean="0"/>
          </a:p>
        </p:txBody>
      </p:sp>
      <p:sp>
        <p:nvSpPr>
          <p:cNvPr id="95237" name="Rectangle 4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Inner loop branches </a:t>
            </a:r>
            <a:r>
              <a:rPr lang="en-US" altLang="en-US" dirty="0" err="1" smtClean="0"/>
              <a:t>mispredicted</a:t>
            </a:r>
            <a:r>
              <a:rPr lang="en-US" altLang="en-US" dirty="0" smtClean="0"/>
              <a:t> twice!</a:t>
            </a:r>
            <a:endParaRPr lang="en-AU" altLang="en-US" dirty="0" smtClean="0"/>
          </a:p>
        </p:txBody>
      </p:sp>
      <p:sp>
        <p:nvSpPr>
          <p:cNvPr id="952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EB1AD1A-BBE8-45BA-A568-1C5E1EE2BD88}" type="slidenum">
              <a:rPr lang="en-AU" altLang="en-US" sz="1400"/>
              <a:pPr/>
              <a:t>99</a:t>
            </a:fld>
            <a:endParaRPr lang="en-AU" altLang="en-US" sz="1400"/>
          </a:p>
        </p:txBody>
      </p:sp>
      <p:sp>
        <p:nvSpPr>
          <p:cNvPr id="95235" name="Rectangle 2"/>
          <p:cNvSpPr>
            <a:spLocks noChangeArrowheads="1"/>
          </p:cNvSpPr>
          <p:nvPr/>
        </p:nvSpPr>
        <p:spPr bwMode="auto">
          <a:xfrm>
            <a:off x="4224339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5238" name="Text Box 5"/>
          <p:cNvSpPr txBox="1">
            <a:spLocks noChangeArrowheads="1"/>
          </p:cNvSpPr>
          <p:nvPr/>
        </p:nvSpPr>
        <p:spPr bwMode="auto">
          <a:xfrm>
            <a:off x="3141663" y="1916114"/>
            <a:ext cx="353695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outer: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inner: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beq …, …, inner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beq …, …, outer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95239" name="Line 6"/>
          <p:cNvSpPr>
            <a:spLocks noChangeShapeType="1"/>
          </p:cNvSpPr>
          <p:nvPr/>
        </p:nvSpPr>
        <p:spPr bwMode="auto">
          <a:xfrm>
            <a:off x="6743701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0" name="Line 7"/>
          <p:cNvSpPr>
            <a:spLocks noChangeShapeType="1"/>
          </p:cNvSpPr>
          <p:nvPr/>
        </p:nvSpPr>
        <p:spPr bwMode="auto">
          <a:xfrm flipV="1">
            <a:off x="7104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1" name="Line 8"/>
          <p:cNvSpPr>
            <a:spLocks noChangeShapeType="1"/>
          </p:cNvSpPr>
          <p:nvPr/>
        </p:nvSpPr>
        <p:spPr bwMode="auto">
          <a:xfrm flipH="1">
            <a:off x="5880101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2" name="Line 9"/>
          <p:cNvSpPr>
            <a:spLocks noChangeShapeType="1"/>
          </p:cNvSpPr>
          <p:nvPr/>
        </p:nvSpPr>
        <p:spPr bwMode="auto">
          <a:xfrm>
            <a:off x="6743701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3" name="Line 10"/>
          <p:cNvSpPr>
            <a:spLocks noChangeShapeType="1"/>
          </p:cNvSpPr>
          <p:nvPr/>
        </p:nvSpPr>
        <p:spPr bwMode="auto">
          <a:xfrm flipV="1">
            <a:off x="7464425" y="2082801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4" name="Line 11"/>
          <p:cNvSpPr>
            <a:spLocks noChangeShapeType="1"/>
          </p:cNvSpPr>
          <p:nvPr/>
        </p:nvSpPr>
        <p:spPr bwMode="auto">
          <a:xfrm flipH="1">
            <a:off x="5880101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5" name="Rectangle 12"/>
          <p:cNvSpPr>
            <a:spLocks noChangeArrowheads="1"/>
          </p:cNvSpPr>
          <p:nvPr/>
        </p:nvSpPr>
        <p:spPr bwMode="auto">
          <a:xfrm>
            <a:off x="2208213" y="4364038"/>
            <a:ext cx="77724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Mispredict as taken on last iteration of inner loop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Then mispredict as not taken on first iteration of inner loop next time around</a:t>
            </a:r>
            <a:endParaRPr lang="en-AU" altLang="en-US" sz="2800"/>
          </a:p>
        </p:txBody>
      </p:sp>
    </p:spTree>
    <p:extLst>
      <p:ext uri="{BB962C8B-B14F-4D97-AF65-F5344CB8AC3E}">
        <p14:creationId xmlns:p14="http://schemas.microsoft.com/office/powerpoint/2010/main" val="13390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ud skipper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oud skipper design template" id="{30DBBF30-EDA2-4408-9702-3B0A8AED6F12}" vid="{0F128B79-39D4-4007-9EC6-E245A2CC91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A1AFEDE-5CAF-4D05-AC35-0F55C5366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Cloud skipper design slides</Template>
  <TotalTime>0</TotalTime>
  <Words>7211</Words>
  <Application>Microsoft Office PowerPoint</Application>
  <PresentationFormat>Widescreen</PresentationFormat>
  <Paragraphs>1971</Paragraphs>
  <Slides>145</Slides>
  <Notes>131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5" baseType="lpstr">
      <vt:lpstr>Arial</vt:lpstr>
      <vt:lpstr>Arial Black</vt:lpstr>
      <vt:lpstr>Calibri</vt:lpstr>
      <vt:lpstr>Cambria</vt:lpstr>
      <vt:lpstr>Courier New</vt:lpstr>
      <vt:lpstr>Lucida Console</vt:lpstr>
      <vt:lpstr>Symbol</vt:lpstr>
      <vt:lpstr>Times New Roman</vt:lpstr>
      <vt:lpstr>Wingdings</vt:lpstr>
      <vt:lpstr>Cloud skipper design template</vt:lpstr>
      <vt:lpstr>Processor</vt:lpstr>
      <vt:lpstr>Introduction</vt:lpstr>
      <vt:lpstr>Instruction Execution</vt:lpstr>
      <vt:lpstr>CPU Overview</vt:lpstr>
      <vt:lpstr>Multiplexers</vt:lpstr>
      <vt:lpstr>Control</vt:lpstr>
      <vt:lpstr>Logic Design Basics</vt:lpstr>
      <vt:lpstr>Combinational Elements</vt:lpstr>
      <vt:lpstr>Sequential Elements</vt:lpstr>
      <vt:lpstr>Sequential Elements</vt:lpstr>
      <vt:lpstr>Clocking Methodology</vt:lpstr>
      <vt:lpstr>Building a Datapath</vt:lpstr>
      <vt:lpstr>Instruction Fetch</vt:lpstr>
      <vt:lpstr>R-Format Instructions</vt:lpstr>
      <vt:lpstr>Load/Store Instructions</vt:lpstr>
      <vt:lpstr>Branch Instructions</vt:lpstr>
      <vt:lpstr>Branch Instructions</vt:lpstr>
      <vt:lpstr>Composing the Elements</vt:lpstr>
      <vt:lpstr>R-Type/Load/Store Datapath</vt:lpstr>
      <vt:lpstr>Full Datapath</vt:lpstr>
      <vt:lpstr>ALU Control</vt:lpstr>
      <vt:lpstr>ALU Control</vt:lpstr>
      <vt:lpstr>The Main Control Unit</vt:lpstr>
      <vt:lpstr>Control Signals</vt:lpstr>
      <vt:lpstr>OpCode determines the settings of control signals</vt:lpstr>
      <vt:lpstr>Datapath With Control</vt:lpstr>
      <vt:lpstr>R-Type Instruction</vt:lpstr>
      <vt:lpstr>Load Instruction</vt:lpstr>
      <vt:lpstr>Branch-on-Equal Instruction</vt:lpstr>
      <vt:lpstr>Implementing Jumps</vt:lpstr>
      <vt:lpstr>Datapath With Jumps Added</vt:lpstr>
      <vt:lpstr>Finalizing Control</vt:lpstr>
      <vt:lpstr>Performance Issues</vt:lpstr>
      <vt:lpstr>Pipelining Analogy</vt:lpstr>
      <vt:lpstr>MIPS Pipeline</vt:lpstr>
      <vt:lpstr>Pipeline Performance</vt:lpstr>
      <vt:lpstr>Pipeline Performance</vt:lpstr>
      <vt:lpstr>Pipeline Speedup</vt:lpstr>
      <vt:lpstr>Pipelining and ISA Design</vt:lpstr>
      <vt:lpstr>Hazards</vt:lpstr>
      <vt:lpstr>Structure Hazards</vt:lpstr>
      <vt:lpstr>Instruction Pipeline  Representation</vt:lpstr>
      <vt:lpstr>Data Hazards</vt:lpstr>
      <vt:lpstr>Forwarding (aka Bypassing)</vt:lpstr>
      <vt:lpstr>Load-Use Data Hazard</vt:lpstr>
      <vt:lpstr>Code Scheduling to Avoid Stalls</vt:lpstr>
      <vt:lpstr>Control Hazards</vt:lpstr>
      <vt:lpstr>Stall on Branch</vt:lpstr>
      <vt:lpstr>Branch Prediction</vt:lpstr>
      <vt:lpstr>MIPS with Predict Not Taken</vt:lpstr>
      <vt:lpstr>More-Realistic Branch Prediction</vt:lpstr>
      <vt:lpstr>Pipeline Summary</vt:lpstr>
      <vt:lpstr>MIPS Pipelined Datapath</vt:lpstr>
      <vt:lpstr>Pipeline problems for single datapath</vt:lpstr>
      <vt:lpstr>Pipeline registers</vt:lpstr>
      <vt:lpstr>Pipeline Operation</vt:lpstr>
      <vt:lpstr>IF for Load, Store, …</vt:lpstr>
      <vt:lpstr>ID for Load, Store, …</vt:lpstr>
      <vt:lpstr>EX for Load</vt:lpstr>
      <vt:lpstr>MEM for Load</vt:lpstr>
      <vt:lpstr>WB for Load</vt:lpstr>
      <vt:lpstr>Corrected Datapath for Load</vt:lpstr>
      <vt:lpstr>EX for Store</vt:lpstr>
      <vt:lpstr>MEM for Store</vt:lpstr>
      <vt:lpstr>WB for Store</vt:lpstr>
      <vt:lpstr>Multi-Cycle Pipeline Diagram</vt:lpstr>
      <vt:lpstr>Multi-Cycle Pipeline Diagram</vt:lpstr>
      <vt:lpstr>Single-Cycle Pipeline Diagram</vt:lpstr>
      <vt:lpstr>Pipelined Control (Simplified)</vt:lpstr>
      <vt:lpstr>Store the controls in pipelined registers</vt:lpstr>
      <vt:lpstr>Pipelined Control</vt:lpstr>
      <vt:lpstr>Pipelined Control</vt:lpstr>
      <vt:lpstr>Data Hazards in ALU Instructions</vt:lpstr>
      <vt:lpstr>Dependencies &amp; Forwarding</vt:lpstr>
      <vt:lpstr>Detecting the Need to Forward</vt:lpstr>
      <vt:lpstr>Detecting the Need to Forward</vt:lpstr>
      <vt:lpstr>Forwarding Paths</vt:lpstr>
      <vt:lpstr>Forwarding Conditions</vt:lpstr>
      <vt:lpstr>Finish the forwarding</vt:lpstr>
      <vt:lpstr>Finish the forwarding</vt:lpstr>
      <vt:lpstr>Double Data Hazard</vt:lpstr>
      <vt:lpstr>Revised Forwarding Condition</vt:lpstr>
      <vt:lpstr>Datapath with Forwarding</vt:lpstr>
      <vt:lpstr>Load-Use Data Hazard</vt:lpstr>
      <vt:lpstr>Load-Use Hazard Detection</vt:lpstr>
      <vt:lpstr>How to Stall the Pipeline</vt:lpstr>
      <vt:lpstr>Stall/Bubble in the Pipeline</vt:lpstr>
      <vt:lpstr>Stall/Bubble in the Pipeline</vt:lpstr>
      <vt:lpstr>Datapath with Hazard Detection</vt:lpstr>
      <vt:lpstr>Stalls and Performance</vt:lpstr>
      <vt:lpstr>Branch Hazards</vt:lpstr>
      <vt:lpstr>Reducing Branch Delay</vt:lpstr>
      <vt:lpstr>Example: Branch Taken</vt:lpstr>
      <vt:lpstr>Example: Branch Taken</vt:lpstr>
      <vt:lpstr>Data Hazards for Branches</vt:lpstr>
      <vt:lpstr>Data Hazards for Branches</vt:lpstr>
      <vt:lpstr>Data Hazards for Branches</vt:lpstr>
      <vt:lpstr>Dynamic Branch Prediction</vt:lpstr>
      <vt:lpstr>1-Bit Predictor: Shortcoming</vt:lpstr>
      <vt:lpstr>2-Bit Predictor</vt:lpstr>
      <vt:lpstr>Calculating the Branch Target</vt:lpstr>
      <vt:lpstr>Exceptions and Interrupts</vt:lpstr>
      <vt:lpstr>Handling Exceptions</vt:lpstr>
      <vt:lpstr>An Alternate Mechanism</vt:lpstr>
      <vt:lpstr>Handler Actions</vt:lpstr>
      <vt:lpstr>Exceptions in a Pipeline</vt:lpstr>
      <vt:lpstr>Pipeline with Exceptions</vt:lpstr>
      <vt:lpstr>Exception Properties</vt:lpstr>
      <vt:lpstr>Exception Example</vt:lpstr>
      <vt:lpstr>Exception Example</vt:lpstr>
      <vt:lpstr>Exception Example</vt:lpstr>
      <vt:lpstr>Multiple Exceptions</vt:lpstr>
      <vt:lpstr>Imprecise Exceptions</vt:lpstr>
      <vt:lpstr>Instruction-Level Parallelism (ILP)</vt:lpstr>
      <vt:lpstr>Multiple Issue</vt:lpstr>
      <vt:lpstr>Speculation</vt:lpstr>
      <vt:lpstr>Compiler/Hardware Speculation</vt:lpstr>
      <vt:lpstr>Speculation and Exceptions</vt:lpstr>
      <vt:lpstr>Static Multiple Issue</vt:lpstr>
      <vt:lpstr>Scheduling Static Multiple Issue</vt:lpstr>
      <vt:lpstr>MIPS with Static Dual Issue</vt:lpstr>
      <vt:lpstr>MIPS with Static Dual Issue</vt:lpstr>
      <vt:lpstr>Hazards in the Dual-Issue MIPS</vt:lpstr>
      <vt:lpstr>Scheduling Example</vt:lpstr>
      <vt:lpstr>Loop Unrolling</vt:lpstr>
      <vt:lpstr>Loop Unrolling Example</vt:lpstr>
      <vt:lpstr>Dynamic Multiple Issue</vt:lpstr>
      <vt:lpstr>Dynamic Pipeline Scheduling</vt:lpstr>
      <vt:lpstr>Dynamically Scheduled CPU</vt:lpstr>
      <vt:lpstr>Register Renaming</vt:lpstr>
      <vt:lpstr>Speculation</vt:lpstr>
      <vt:lpstr>Why Do Dynamic Scheduling?</vt:lpstr>
      <vt:lpstr>Does Multiple Issue Work?</vt:lpstr>
      <vt:lpstr>Power Efficiency</vt:lpstr>
      <vt:lpstr>Cortex A8 and Intel i7</vt:lpstr>
      <vt:lpstr>ARM Cortex-A8 Pipeline</vt:lpstr>
      <vt:lpstr>ARM Cortex-A8 Performance</vt:lpstr>
      <vt:lpstr>Core i7 Pipeline</vt:lpstr>
      <vt:lpstr>Core i7 Performance</vt:lpstr>
      <vt:lpstr>Matrix Multiply</vt:lpstr>
      <vt:lpstr>Matrix Multiply</vt:lpstr>
      <vt:lpstr>Performance Impact</vt:lpstr>
      <vt:lpstr>Fallacies</vt:lpstr>
      <vt:lpstr>Pitfalls</vt:lpstr>
      <vt:lpstr>Concluding Remarks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2015-08-24T13:07:56Z</dcterms:created>
  <dcterms:modified xsi:type="dcterms:W3CDTF">2015-11-18T20:58:00Z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TC034605089991</vt:lpwstr>
  </property>
</Properties>
</file>